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1" r:id="rId2"/>
  </p:sldMasterIdLst>
  <p:notesMasterIdLst>
    <p:notesMasterId r:id="rId61"/>
  </p:notesMasterIdLst>
  <p:handoutMasterIdLst>
    <p:handoutMasterId r:id="rId62"/>
  </p:handoutMasterIdLst>
  <p:sldIdLst>
    <p:sldId id="830" r:id="rId3"/>
    <p:sldId id="1051" r:id="rId4"/>
    <p:sldId id="861" r:id="rId5"/>
    <p:sldId id="973" r:id="rId6"/>
    <p:sldId id="974" r:id="rId7"/>
    <p:sldId id="999" r:id="rId8"/>
    <p:sldId id="1000" r:id="rId9"/>
    <p:sldId id="1001" r:id="rId10"/>
    <p:sldId id="1002" r:id="rId11"/>
    <p:sldId id="1044" r:id="rId12"/>
    <p:sldId id="1045" r:id="rId13"/>
    <p:sldId id="975" r:id="rId14"/>
    <p:sldId id="1003" r:id="rId15"/>
    <p:sldId id="976" r:id="rId16"/>
    <p:sldId id="1004" r:id="rId17"/>
    <p:sldId id="1005" r:id="rId18"/>
    <p:sldId id="1006" r:id="rId19"/>
    <p:sldId id="977" r:id="rId20"/>
    <p:sldId id="1007" r:id="rId21"/>
    <p:sldId id="1008" r:id="rId22"/>
    <p:sldId id="1009" r:id="rId23"/>
    <p:sldId id="1010" r:id="rId24"/>
    <p:sldId id="1025" r:id="rId25"/>
    <p:sldId id="1011" r:id="rId26"/>
    <p:sldId id="1012" r:id="rId27"/>
    <p:sldId id="978" r:id="rId28"/>
    <p:sldId id="1014" r:id="rId29"/>
    <p:sldId id="1015" r:id="rId30"/>
    <p:sldId id="1016" r:id="rId31"/>
    <p:sldId id="1017" r:id="rId32"/>
    <p:sldId id="1018" r:id="rId33"/>
    <p:sldId id="990" r:id="rId34"/>
    <p:sldId id="1023" r:id="rId35"/>
    <p:sldId id="1024" r:id="rId36"/>
    <p:sldId id="1026" r:id="rId37"/>
    <p:sldId id="1027" r:id="rId38"/>
    <p:sldId id="1028" r:id="rId39"/>
    <p:sldId id="1029" r:id="rId40"/>
    <p:sldId id="1030" r:id="rId41"/>
    <p:sldId id="1031" r:id="rId42"/>
    <p:sldId id="1032" r:id="rId43"/>
    <p:sldId id="1046" r:id="rId44"/>
    <p:sldId id="1033" r:id="rId45"/>
    <p:sldId id="1034" r:id="rId46"/>
    <p:sldId id="1035" r:id="rId47"/>
    <p:sldId id="1047" r:id="rId48"/>
    <p:sldId id="1036" r:id="rId49"/>
    <p:sldId id="1037" r:id="rId50"/>
    <p:sldId id="1038" r:id="rId51"/>
    <p:sldId id="1039" r:id="rId52"/>
    <p:sldId id="1040" r:id="rId53"/>
    <p:sldId id="1041" r:id="rId54"/>
    <p:sldId id="1042" r:id="rId55"/>
    <p:sldId id="1043" r:id="rId56"/>
    <p:sldId id="1048" r:id="rId57"/>
    <p:sldId id="1049" r:id="rId58"/>
    <p:sldId id="1050" r:id="rId59"/>
    <p:sldId id="854" r:id="rId60"/>
  </p:sldIdLst>
  <p:sldSz cx="9144000" cy="6858000" type="screen4x3"/>
  <p:notesSz cx="6834188" cy="9979025"/>
  <p:custDataLst>
    <p:tags r:id="rId63"/>
  </p:custData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9696"/>
    <a:srgbClr val="B2B2B2"/>
    <a:srgbClr val="CC9900"/>
    <a:srgbClr val="7A0000"/>
    <a:srgbClr val="A40000"/>
    <a:srgbClr val="FFFFFF"/>
    <a:srgbClr val="4D4D4D"/>
    <a:srgbClr val="BC8FDD"/>
    <a:srgbClr val="39842C"/>
    <a:srgbClr val="0B6F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43" autoAdjust="0"/>
    <p:restoredTop sz="94111" autoAdjust="0"/>
  </p:normalViewPr>
  <p:slideViewPr>
    <p:cSldViewPr snapToGrid="0" snapToObjects="1" showGuides="1">
      <p:cViewPr>
        <p:scale>
          <a:sx n="70" d="100"/>
          <a:sy n="70" d="100"/>
        </p:scale>
        <p:origin x="-3156" y="-1116"/>
      </p:cViewPr>
      <p:guideLst>
        <p:guide orient="horz"/>
        <p:guide/>
      </p:guideLst>
    </p:cSldViewPr>
  </p:slideViewPr>
  <p:notesTextViewPr>
    <p:cViewPr>
      <p:scale>
        <a:sx n="100" d="100"/>
        <a:sy n="100" d="100"/>
      </p:scale>
      <p:origin x="0" y="0"/>
    </p:cViewPr>
  </p:notesTextViewPr>
  <p:sorterViewPr>
    <p:cViewPr>
      <p:scale>
        <a:sx n="125" d="100"/>
        <a:sy n="125" d="100"/>
      </p:scale>
      <p:origin x="0" y="0"/>
    </p:cViewPr>
  </p:sorterViewPr>
  <p:notesViewPr>
    <p:cSldViewPr snapToGrid="0" snapToObjects="1">
      <p:cViewPr varScale="1">
        <p:scale>
          <a:sx n="76" d="100"/>
          <a:sy n="76" d="100"/>
        </p:scale>
        <p:origin x="-4032" y="-84"/>
      </p:cViewPr>
      <p:guideLst>
        <p:guide orient="horz" pos="3144"/>
        <p:guide pos="2153"/>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ags" Target="tags/tag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962114" cy="499269"/>
          </a:xfrm>
          <a:prstGeom prst="rect">
            <a:avLst/>
          </a:prstGeom>
        </p:spPr>
        <p:txBody>
          <a:bodyPr vert="horz" lIns="91165" tIns="45582" rIns="91165" bIns="45582" rtlCol="0"/>
          <a:lstStyle>
            <a:lvl1pPr algn="l">
              <a:defRPr sz="1200"/>
            </a:lvl1pPr>
          </a:lstStyle>
          <a:p>
            <a:endParaRPr lang="de-DE" dirty="0"/>
          </a:p>
        </p:txBody>
      </p:sp>
      <p:sp>
        <p:nvSpPr>
          <p:cNvPr id="3" name="Datumsplatzhalter 2"/>
          <p:cNvSpPr>
            <a:spLocks noGrp="1"/>
          </p:cNvSpPr>
          <p:nvPr>
            <p:ph type="dt" sz="quarter" idx="1"/>
          </p:nvPr>
        </p:nvSpPr>
        <p:spPr>
          <a:xfrm>
            <a:off x="3870496" y="0"/>
            <a:ext cx="2962114" cy="499269"/>
          </a:xfrm>
          <a:prstGeom prst="rect">
            <a:avLst/>
          </a:prstGeom>
        </p:spPr>
        <p:txBody>
          <a:bodyPr vert="horz" lIns="91165" tIns="45582" rIns="91165" bIns="45582" rtlCol="0"/>
          <a:lstStyle>
            <a:lvl1pPr algn="r">
              <a:defRPr sz="1200"/>
            </a:lvl1pPr>
          </a:lstStyle>
          <a:p>
            <a:fld id="{3ABC3BB1-8730-4539-904F-BFBDF9C09A79}" type="datetimeFigureOut">
              <a:rPr lang="de-DE" smtClean="0"/>
              <a:pPr/>
              <a:t>04.03.2015</a:t>
            </a:fld>
            <a:endParaRPr lang="de-DE" dirty="0"/>
          </a:p>
        </p:txBody>
      </p:sp>
      <p:sp>
        <p:nvSpPr>
          <p:cNvPr id="4" name="Fußzeilenplatzhalter 3"/>
          <p:cNvSpPr>
            <a:spLocks noGrp="1"/>
          </p:cNvSpPr>
          <p:nvPr>
            <p:ph type="ftr" sz="quarter" idx="2"/>
          </p:nvPr>
        </p:nvSpPr>
        <p:spPr>
          <a:xfrm>
            <a:off x="1" y="9478172"/>
            <a:ext cx="2962114" cy="499269"/>
          </a:xfrm>
          <a:prstGeom prst="rect">
            <a:avLst/>
          </a:prstGeom>
        </p:spPr>
        <p:txBody>
          <a:bodyPr vert="horz" lIns="91165" tIns="45582" rIns="91165" bIns="45582" rtlCol="0" anchor="b"/>
          <a:lstStyle>
            <a:lvl1pPr algn="l">
              <a:defRPr sz="1200"/>
            </a:lvl1pPr>
          </a:lstStyle>
          <a:p>
            <a:endParaRPr lang="de-DE" dirty="0"/>
          </a:p>
        </p:txBody>
      </p:sp>
      <p:sp>
        <p:nvSpPr>
          <p:cNvPr id="5" name="Foliennummernplatzhalter 4"/>
          <p:cNvSpPr>
            <a:spLocks noGrp="1"/>
          </p:cNvSpPr>
          <p:nvPr>
            <p:ph type="sldNum" sz="quarter" idx="3"/>
          </p:nvPr>
        </p:nvSpPr>
        <p:spPr>
          <a:xfrm>
            <a:off x="3870496" y="9478172"/>
            <a:ext cx="2962114" cy="499269"/>
          </a:xfrm>
          <a:prstGeom prst="rect">
            <a:avLst/>
          </a:prstGeom>
        </p:spPr>
        <p:txBody>
          <a:bodyPr vert="horz" lIns="91165" tIns="45582" rIns="91165" bIns="45582" rtlCol="0" anchor="b"/>
          <a:lstStyle>
            <a:lvl1pPr algn="r">
              <a:defRPr sz="1200"/>
            </a:lvl1pPr>
          </a:lstStyle>
          <a:p>
            <a:fld id="{6084DC31-72E5-4305-89C5-3E9FCF2BA762}" type="slidenum">
              <a:rPr lang="de-DE" smtClean="0"/>
              <a:pPr/>
              <a:t>‹#›</a:t>
            </a:fld>
            <a:endParaRPr lang="de-DE" dirty="0"/>
          </a:p>
        </p:txBody>
      </p:sp>
    </p:spTree>
    <p:extLst>
      <p:ext uri="{BB962C8B-B14F-4D97-AF65-F5344CB8AC3E}">
        <p14:creationId xmlns:p14="http://schemas.microsoft.com/office/powerpoint/2010/main" val="13348660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61481" cy="498951"/>
          </a:xfrm>
          <a:prstGeom prst="rect">
            <a:avLst/>
          </a:prstGeom>
        </p:spPr>
        <p:txBody>
          <a:bodyPr vert="horz" lIns="92624" tIns="46312" rIns="92624" bIns="46312" rtlCol="0"/>
          <a:lstStyle>
            <a:lvl1pPr algn="l">
              <a:defRPr sz="1200"/>
            </a:lvl1pPr>
          </a:lstStyle>
          <a:p>
            <a:endParaRPr lang="de-DE" dirty="0"/>
          </a:p>
        </p:txBody>
      </p:sp>
      <p:sp>
        <p:nvSpPr>
          <p:cNvPr id="3" name="Datumsplatzhalter 2"/>
          <p:cNvSpPr>
            <a:spLocks noGrp="1"/>
          </p:cNvSpPr>
          <p:nvPr>
            <p:ph type="dt" idx="1"/>
          </p:nvPr>
        </p:nvSpPr>
        <p:spPr>
          <a:xfrm>
            <a:off x="3871127" y="0"/>
            <a:ext cx="2961481" cy="498951"/>
          </a:xfrm>
          <a:prstGeom prst="rect">
            <a:avLst/>
          </a:prstGeom>
        </p:spPr>
        <p:txBody>
          <a:bodyPr vert="horz" lIns="92624" tIns="46312" rIns="92624" bIns="46312" rtlCol="0"/>
          <a:lstStyle>
            <a:lvl1pPr algn="r">
              <a:defRPr sz="1200"/>
            </a:lvl1pPr>
          </a:lstStyle>
          <a:p>
            <a:fld id="{569C9874-DE1E-48CB-A603-4C70CD126593}" type="datetimeFigureOut">
              <a:rPr lang="de-DE" smtClean="0"/>
              <a:pPr/>
              <a:t>04.03.2015</a:t>
            </a:fld>
            <a:endParaRPr lang="de-DE" dirty="0"/>
          </a:p>
        </p:txBody>
      </p:sp>
      <p:sp>
        <p:nvSpPr>
          <p:cNvPr id="4" name="Folienbildplatzhalter 3"/>
          <p:cNvSpPr>
            <a:spLocks noGrp="1" noRot="1" noChangeAspect="1"/>
          </p:cNvSpPr>
          <p:nvPr>
            <p:ph type="sldImg" idx="2"/>
          </p:nvPr>
        </p:nvSpPr>
        <p:spPr>
          <a:xfrm>
            <a:off x="920750" y="747713"/>
            <a:ext cx="4992688" cy="3743325"/>
          </a:xfrm>
          <a:prstGeom prst="rect">
            <a:avLst/>
          </a:prstGeom>
          <a:noFill/>
          <a:ln w="12700">
            <a:solidFill>
              <a:prstClr val="black"/>
            </a:solidFill>
          </a:ln>
        </p:spPr>
        <p:txBody>
          <a:bodyPr vert="horz" lIns="92624" tIns="46312" rIns="92624" bIns="46312" rtlCol="0" anchor="ctr"/>
          <a:lstStyle/>
          <a:p>
            <a:endParaRPr lang="de-DE" dirty="0"/>
          </a:p>
        </p:txBody>
      </p:sp>
      <p:sp>
        <p:nvSpPr>
          <p:cNvPr id="5" name="Notizenplatzhalter 4"/>
          <p:cNvSpPr>
            <a:spLocks noGrp="1"/>
          </p:cNvSpPr>
          <p:nvPr>
            <p:ph type="body" sz="quarter" idx="3"/>
          </p:nvPr>
        </p:nvSpPr>
        <p:spPr>
          <a:xfrm>
            <a:off x="683419" y="4740038"/>
            <a:ext cx="5467350" cy="4490561"/>
          </a:xfrm>
          <a:prstGeom prst="rect">
            <a:avLst/>
          </a:prstGeom>
        </p:spPr>
        <p:txBody>
          <a:bodyPr vert="horz" lIns="92624" tIns="46312" rIns="92624" bIns="46312"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78342"/>
            <a:ext cx="2961481" cy="498951"/>
          </a:xfrm>
          <a:prstGeom prst="rect">
            <a:avLst/>
          </a:prstGeom>
        </p:spPr>
        <p:txBody>
          <a:bodyPr vert="horz" lIns="92624" tIns="46312" rIns="92624" bIns="46312"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71127" y="9478342"/>
            <a:ext cx="2961481" cy="498951"/>
          </a:xfrm>
          <a:prstGeom prst="rect">
            <a:avLst/>
          </a:prstGeom>
        </p:spPr>
        <p:txBody>
          <a:bodyPr vert="horz" lIns="92624" tIns="46312" rIns="92624" bIns="46312" rtlCol="0" anchor="b"/>
          <a:lstStyle>
            <a:lvl1pPr algn="r">
              <a:defRPr sz="1200"/>
            </a:lvl1pPr>
          </a:lstStyle>
          <a:p>
            <a:fld id="{C14CEB38-DA38-4F43-AFB8-94FE45CA5866}" type="slidenum">
              <a:rPr lang="de-DE" smtClean="0"/>
              <a:pPr/>
              <a:t>‹#›</a:t>
            </a:fld>
            <a:endParaRPr lang="de-DE" dirty="0"/>
          </a:p>
        </p:txBody>
      </p:sp>
    </p:spTree>
    <p:extLst>
      <p:ext uri="{BB962C8B-B14F-4D97-AF65-F5344CB8AC3E}">
        <p14:creationId xmlns:p14="http://schemas.microsoft.com/office/powerpoint/2010/main" val="210976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C14CEB38-DA38-4F43-AFB8-94FE45CA5866}" type="slidenum">
              <a:rPr lang="de-DE" smtClean="0"/>
              <a:pPr/>
              <a:t>1</a:t>
            </a:fld>
            <a:endParaRPr lang="de-DE"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7" name="Rechteck 6"/>
          <p:cNvSpPr/>
          <p:nvPr userDrawn="1"/>
        </p:nvSpPr>
        <p:spPr>
          <a:xfrm>
            <a:off x="0" y="0"/>
            <a:ext cx="9144000" cy="3886200"/>
          </a:xfrm>
          <a:prstGeom prst="rect">
            <a:avLst/>
          </a:prstGeom>
          <a:gradFill flip="none" rotWithShape="1">
            <a:gsLst>
              <a:gs pos="42000">
                <a:srgbClr val="4D4D4D"/>
              </a:gs>
              <a:gs pos="100000">
                <a:srgbClr val="000000"/>
              </a:gs>
            </a:gsLst>
            <a:lin ang="16200000" scaled="1"/>
            <a:tileRect/>
          </a:gradFill>
          <a:ln w="9525">
            <a:noFill/>
            <a:miter lim="800000"/>
            <a:headEnd/>
            <a:tailEnd/>
          </a:ln>
        </p:spPr>
        <p:txBody>
          <a:bodyPr wrap="none" anchor="ctr"/>
          <a:lstStyle/>
          <a:p>
            <a:pPr marL="0" algn="ctr" defTabSz="914400" rtl="0" eaLnBrk="1" latinLnBrk="0" hangingPunct="1"/>
            <a:endParaRPr lang="de-DE" sz="8000" kern="1200" dirty="0">
              <a:solidFill>
                <a:schemeClr val="bg1"/>
              </a:solidFill>
              <a:latin typeface="+mn-lt"/>
              <a:ea typeface="+mn-ea"/>
              <a:cs typeface="+mn-cs"/>
            </a:endParaRPr>
          </a:p>
        </p:txBody>
      </p:sp>
      <p:sp>
        <p:nvSpPr>
          <p:cNvPr id="2" name="Titel 1"/>
          <p:cNvSpPr>
            <a:spLocks noGrp="1"/>
          </p:cNvSpPr>
          <p:nvPr>
            <p:ph type="ctrTitle"/>
          </p:nvPr>
        </p:nvSpPr>
        <p:spPr>
          <a:xfrm>
            <a:off x="335560" y="1998133"/>
            <a:ext cx="6217640" cy="1416050"/>
          </a:xfrm>
        </p:spPr>
        <p:txBody>
          <a:bodyPr>
            <a:noAutofit/>
          </a:bodyPr>
          <a:lstStyle>
            <a:lvl1pPr>
              <a:defRPr sz="4800">
                <a:solidFill>
                  <a:schemeClr val="bg1"/>
                </a:solidFill>
              </a:defRPr>
            </a:lvl1pPr>
          </a:lstStyle>
          <a:p>
            <a:r>
              <a:rPr lang="en-US" dirty="0" smtClean="0"/>
              <a:t>Click to edit Master title style</a:t>
            </a:r>
            <a:endParaRPr lang="de-DE" dirty="0"/>
          </a:p>
        </p:txBody>
      </p:sp>
      <p:sp>
        <p:nvSpPr>
          <p:cNvPr id="3" name="Untertitel 2"/>
          <p:cNvSpPr>
            <a:spLocks noGrp="1"/>
          </p:cNvSpPr>
          <p:nvPr>
            <p:ph type="subTitle" idx="1"/>
          </p:nvPr>
        </p:nvSpPr>
        <p:spPr>
          <a:xfrm>
            <a:off x="327171" y="4037202"/>
            <a:ext cx="6226029" cy="1271398"/>
          </a:xfrm>
        </p:spPr>
        <p:txBody>
          <a:bodyPr>
            <a:noAutofit/>
          </a:bodyPr>
          <a:lstStyle>
            <a:lvl1pPr marL="0" indent="0" algn="l">
              <a:buNone/>
              <a:defRPr sz="3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umsplatzhalter 3"/>
          <p:cNvSpPr>
            <a:spLocks noGrp="1"/>
          </p:cNvSpPr>
          <p:nvPr>
            <p:ph type="dt" sz="half" idx="10"/>
          </p:nvPr>
        </p:nvSpPr>
        <p:spPr/>
        <p:txBody>
          <a:bodyPr/>
          <a:lstStyle/>
          <a:p>
            <a:fld id="{3EC1DD0A-A87E-4326-9CB8-C8044F15DB76}" type="datetime1">
              <a:rPr lang="de-DE" smtClean="0"/>
              <a:pPr/>
              <a:t>04.03.2015</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DC1E638-3F78-4E0D-883A-B278700C48C0}" type="slidenum">
              <a:rPr lang="de-DE" smtClean="0"/>
              <a:pPr/>
              <a:t>‹#›</a:t>
            </a:fld>
            <a:endParaRPr lang="de-DE"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8_Nur Titel">
    <p:spTree>
      <p:nvGrpSpPr>
        <p:cNvPr id="1" name=""/>
        <p:cNvGrpSpPr/>
        <p:nvPr/>
      </p:nvGrpSpPr>
      <p:grpSpPr>
        <a:xfrm>
          <a:off x="0" y="0"/>
          <a:ext cx="0" cy="0"/>
          <a:chOff x="0" y="0"/>
          <a:chExt cx="0" cy="0"/>
        </a:xfrm>
      </p:grpSpPr>
      <p:sp>
        <p:nvSpPr>
          <p:cNvPr id="2" name="Titel 1"/>
          <p:cNvSpPr>
            <a:spLocks noGrp="1"/>
          </p:cNvSpPr>
          <p:nvPr>
            <p:ph type="title"/>
          </p:nvPr>
        </p:nvSpPr>
        <p:spPr>
          <a:xfrm>
            <a:off x="323850" y="238541"/>
            <a:ext cx="8497092" cy="616455"/>
          </a:xfrm>
        </p:spPr>
        <p:txBody>
          <a:bodyPr anchor="ctr" anchorCtr="0">
            <a:noAutofit/>
          </a:bodyPr>
          <a:lstStyle>
            <a:lvl1pPr>
              <a:lnSpc>
                <a:spcPct val="100000"/>
              </a:lnSpc>
              <a:defRPr/>
            </a:lvl1pPr>
          </a:lstStyle>
          <a:p>
            <a:endParaRPr lang="de-DE" dirty="0"/>
          </a:p>
        </p:txBody>
      </p:sp>
      <p:sp>
        <p:nvSpPr>
          <p:cNvPr id="3" name="Datumsplatzhalter 2"/>
          <p:cNvSpPr>
            <a:spLocks noGrp="1"/>
          </p:cNvSpPr>
          <p:nvPr>
            <p:ph type="dt" sz="half" idx="10"/>
          </p:nvPr>
        </p:nvSpPr>
        <p:spPr>
          <a:xfrm>
            <a:off x="323849" y="6398078"/>
            <a:ext cx="2133600" cy="323397"/>
          </a:xfrm>
        </p:spPr>
        <p:txBody>
          <a:bodyPr/>
          <a:lstStyle/>
          <a:p>
            <a:fld id="{E4BA89BA-D391-4F42-BF65-5C96156D6185}" type="datetime1">
              <a:rPr lang="de-DE" smtClean="0"/>
              <a:pPr/>
              <a:t>04.03.2015</a:t>
            </a:fld>
            <a:endParaRPr lang="de-DE" dirty="0"/>
          </a:p>
        </p:txBody>
      </p:sp>
      <p:sp>
        <p:nvSpPr>
          <p:cNvPr id="4" name="Fußzeilenplatzhalter 3"/>
          <p:cNvSpPr>
            <a:spLocks noGrp="1"/>
          </p:cNvSpPr>
          <p:nvPr>
            <p:ph type="ftr" sz="quarter" idx="11"/>
          </p:nvPr>
        </p:nvSpPr>
        <p:spPr>
          <a:xfrm>
            <a:off x="2457450" y="6398078"/>
            <a:ext cx="4229895" cy="323397"/>
          </a:xfrm>
        </p:spPr>
        <p:txBody>
          <a:bodyPr/>
          <a:lstStyle/>
          <a:p>
            <a:endParaRPr lang="de-DE" dirty="0"/>
          </a:p>
        </p:txBody>
      </p:sp>
      <p:sp>
        <p:nvSpPr>
          <p:cNvPr id="5" name="Foliennummernplatzhalter 4"/>
          <p:cNvSpPr>
            <a:spLocks noGrp="1"/>
          </p:cNvSpPr>
          <p:nvPr>
            <p:ph type="sldNum" sz="quarter" idx="12"/>
          </p:nvPr>
        </p:nvSpPr>
        <p:spPr>
          <a:xfrm>
            <a:off x="6687343" y="6398078"/>
            <a:ext cx="2133600" cy="323397"/>
          </a:xfrm>
        </p:spPr>
        <p:txBody>
          <a:bodyPr/>
          <a:lstStyle/>
          <a:p>
            <a:fld id="{9DC1E638-3F78-4E0D-883A-B278700C48C0}" type="slidenum">
              <a:rPr lang="de-DE" smtClean="0"/>
              <a:pPr/>
              <a:t>‹#›</a:t>
            </a:fld>
            <a:endParaRPr lang="de-DE" dirty="0"/>
          </a:p>
        </p:txBody>
      </p:sp>
      <p:sp>
        <p:nvSpPr>
          <p:cNvPr id="9" name="Textplatzhalter 7"/>
          <p:cNvSpPr>
            <a:spLocks noGrp="1"/>
          </p:cNvSpPr>
          <p:nvPr>
            <p:ph type="body" sz="quarter" idx="13"/>
          </p:nvPr>
        </p:nvSpPr>
        <p:spPr>
          <a:xfrm>
            <a:off x="323851" y="854994"/>
            <a:ext cx="8496300" cy="336244"/>
          </a:xfrm>
        </p:spPr>
        <p:txBody>
          <a:bodyPr lIns="0" tIns="0" rIns="0" bIns="0" anchor="t" anchorCtr="0">
            <a:noAutofit/>
          </a:bodyPr>
          <a:lstStyle>
            <a:lvl1pPr marL="0" indent="0">
              <a:spcAft>
                <a:spcPts val="600"/>
              </a:spcAft>
              <a:buNone/>
              <a:defRPr sz="2000"/>
            </a:lvl1pPr>
          </a:lstStyle>
          <a:p>
            <a:pPr lvl="0"/>
            <a:r>
              <a:rPr lang="en-US" dirty="0" smtClean="0"/>
              <a:t>Click to edit Master text styles</a:t>
            </a:r>
          </a:p>
        </p:txBody>
      </p:sp>
    </p:spTree>
    <p:extLst>
      <p:ext uri="{BB962C8B-B14F-4D97-AF65-F5344CB8AC3E}">
        <p14:creationId xmlns:p14="http://schemas.microsoft.com/office/powerpoint/2010/main" val="1368118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cSld name="9_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lvl1pPr>
              <a:defRPr/>
            </a:lvl1pPr>
          </a:lstStyle>
          <a:p>
            <a:endParaRPr lang="de-DE" altLang="de-DE" dirty="0">
              <a:solidFill>
                <a:srgbClr val="000000"/>
              </a:solidFill>
            </a:endParaRPr>
          </a:p>
        </p:txBody>
      </p:sp>
    </p:spTree>
    <p:extLst>
      <p:ext uri="{BB962C8B-B14F-4D97-AF65-F5344CB8AC3E}">
        <p14:creationId xmlns:p14="http://schemas.microsoft.com/office/powerpoint/2010/main" val="3011228846"/>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7" name="Rechteck 6"/>
          <p:cNvSpPr/>
          <p:nvPr userDrawn="1"/>
        </p:nvSpPr>
        <p:spPr>
          <a:xfrm>
            <a:off x="0" y="0"/>
            <a:ext cx="9144000" cy="3886200"/>
          </a:xfrm>
          <a:prstGeom prst="rect">
            <a:avLst/>
          </a:prstGeom>
          <a:gradFill flip="none" rotWithShape="1">
            <a:gsLst>
              <a:gs pos="42000">
                <a:srgbClr val="4D4D4D"/>
              </a:gs>
              <a:gs pos="100000">
                <a:srgbClr val="000000"/>
              </a:gs>
            </a:gsLst>
            <a:lin ang="16200000" scaled="1"/>
            <a:tileRect/>
          </a:gradFill>
          <a:ln w="9525">
            <a:noFill/>
            <a:miter lim="800000"/>
            <a:headEnd/>
            <a:tailEnd/>
          </a:ln>
        </p:spPr>
        <p:txBody>
          <a:bodyPr wrap="none" anchor="ctr"/>
          <a:lstStyle/>
          <a:p>
            <a:pPr algn="ctr"/>
            <a:endParaRPr lang="de-DE" sz="8000" dirty="0">
              <a:solidFill>
                <a:prstClr val="white"/>
              </a:solidFill>
            </a:endParaRPr>
          </a:p>
        </p:txBody>
      </p:sp>
      <p:sp>
        <p:nvSpPr>
          <p:cNvPr id="2" name="Titel 1"/>
          <p:cNvSpPr>
            <a:spLocks noGrp="1"/>
          </p:cNvSpPr>
          <p:nvPr>
            <p:ph type="ctrTitle"/>
          </p:nvPr>
        </p:nvSpPr>
        <p:spPr>
          <a:xfrm>
            <a:off x="335560" y="1998133"/>
            <a:ext cx="6217640" cy="1416050"/>
          </a:xfrm>
        </p:spPr>
        <p:txBody>
          <a:bodyPr>
            <a:noAutofit/>
          </a:bodyPr>
          <a:lstStyle>
            <a:lvl1pPr>
              <a:defRPr sz="4800">
                <a:solidFill>
                  <a:schemeClr val="bg1"/>
                </a:solidFill>
              </a:defRPr>
            </a:lvl1pPr>
          </a:lstStyle>
          <a:p>
            <a:r>
              <a:rPr lang="en-US" dirty="0" smtClean="0"/>
              <a:t>Click to edit Master title style</a:t>
            </a:r>
            <a:endParaRPr lang="de-DE" dirty="0"/>
          </a:p>
        </p:txBody>
      </p:sp>
      <p:sp>
        <p:nvSpPr>
          <p:cNvPr id="3" name="Untertitel 2"/>
          <p:cNvSpPr>
            <a:spLocks noGrp="1"/>
          </p:cNvSpPr>
          <p:nvPr>
            <p:ph type="subTitle" idx="1"/>
          </p:nvPr>
        </p:nvSpPr>
        <p:spPr>
          <a:xfrm>
            <a:off x="327171" y="4037202"/>
            <a:ext cx="6226029" cy="1271398"/>
          </a:xfrm>
        </p:spPr>
        <p:txBody>
          <a:bodyPr>
            <a:noAutofit/>
          </a:bodyPr>
          <a:lstStyle>
            <a:lvl1pPr marL="0" indent="0" algn="l">
              <a:buNone/>
              <a:defRPr sz="3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umsplatzhalter 3"/>
          <p:cNvSpPr>
            <a:spLocks noGrp="1"/>
          </p:cNvSpPr>
          <p:nvPr>
            <p:ph type="dt" sz="half" idx="10"/>
          </p:nvPr>
        </p:nvSpPr>
        <p:spPr/>
        <p:txBody>
          <a:bodyPr/>
          <a:lstStyle/>
          <a:p>
            <a:fld id="{2FD3DE0F-F21B-4797-8827-7CD198EF42D5}" type="datetime1">
              <a:rPr lang="de-DE" smtClean="0">
                <a:solidFill>
                  <a:prstClr val="black">
                    <a:tint val="75000"/>
                  </a:prstClr>
                </a:solidFill>
              </a:rPr>
              <a:pPr/>
              <a:t>04.03.2015</a:t>
            </a:fld>
            <a:endParaRPr lang="de-DE" dirty="0">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dirty="0">
              <a:solidFill>
                <a:prstClr val="black">
                  <a:tint val="75000"/>
                </a:prstClr>
              </a:solidFill>
            </a:endParaRPr>
          </a:p>
        </p:txBody>
      </p:sp>
      <p:sp>
        <p:nvSpPr>
          <p:cNvPr id="6" name="Foliennummernplatzhalter 5"/>
          <p:cNvSpPr>
            <a:spLocks noGrp="1"/>
          </p:cNvSpPr>
          <p:nvPr>
            <p:ph type="sldNum" sz="quarter" idx="12"/>
          </p:nvPr>
        </p:nvSpPr>
        <p:spPr/>
        <p:txBody>
          <a:bodyPr/>
          <a:lstStyle/>
          <a:p>
            <a:fld id="{9DC1E638-3F78-4E0D-883A-B278700C48C0}" type="slidenum">
              <a:rPr lang="de-DE" smtClean="0">
                <a:solidFill>
                  <a:prstClr val="black">
                    <a:tint val="75000"/>
                  </a:prstClr>
                </a:solidFill>
              </a:rPr>
              <a:pPr/>
              <a:t>‹#›</a:t>
            </a:fld>
            <a:endParaRPr lang="de-DE" dirty="0">
              <a:solidFill>
                <a:prstClr val="black">
                  <a:tint val="75000"/>
                </a:prstClr>
              </a:solidFill>
            </a:endParaRPr>
          </a:p>
        </p:txBody>
      </p:sp>
    </p:spTree>
    <p:extLst>
      <p:ext uri="{BB962C8B-B14F-4D97-AF65-F5344CB8AC3E}">
        <p14:creationId xmlns:p14="http://schemas.microsoft.com/office/powerpoint/2010/main" val="3135206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323850" y="238539"/>
            <a:ext cx="8497092" cy="616455"/>
          </a:xfrm>
        </p:spPr>
        <p:txBody>
          <a:bodyPr anchor="ctr" anchorCtr="0">
            <a:noAutofit/>
          </a:bodyPr>
          <a:lstStyle>
            <a:lvl1pPr>
              <a:lnSpc>
                <a:spcPct val="100000"/>
              </a:lnSpc>
              <a:defRPr/>
            </a:lvl1pPr>
          </a:lstStyle>
          <a:p>
            <a:endParaRPr lang="de-DE" dirty="0"/>
          </a:p>
        </p:txBody>
      </p:sp>
      <p:sp>
        <p:nvSpPr>
          <p:cNvPr id="3" name="Datumsplatzhalter 2"/>
          <p:cNvSpPr>
            <a:spLocks noGrp="1"/>
          </p:cNvSpPr>
          <p:nvPr>
            <p:ph type="dt" sz="half" idx="10"/>
          </p:nvPr>
        </p:nvSpPr>
        <p:spPr/>
        <p:txBody>
          <a:bodyPr/>
          <a:lstStyle/>
          <a:p>
            <a:fld id="{698D85F6-44BB-4093-9672-8B411C4A5DCA}" type="datetime1">
              <a:rPr lang="de-DE" smtClean="0">
                <a:solidFill>
                  <a:prstClr val="black">
                    <a:tint val="75000"/>
                  </a:prstClr>
                </a:solidFill>
              </a:rPr>
              <a:pPr/>
              <a:t>04.03.2015</a:t>
            </a:fld>
            <a:endParaRPr lang="de-DE" dirty="0">
              <a:solidFill>
                <a:prstClr val="black">
                  <a:tint val="75000"/>
                </a:prstClr>
              </a:solidFill>
            </a:endParaRPr>
          </a:p>
        </p:txBody>
      </p:sp>
      <p:sp>
        <p:nvSpPr>
          <p:cNvPr id="4" name="Fußzeilenplatzhalter 3"/>
          <p:cNvSpPr>
            <a:spLocks noGrp="1"/>
          </p:cNvSpPr>
          <p:nvPr>
            <p:ph type="ftr" sz="quarter" idx="11"/>
          </p:nvPr>
        </p:nvSpPr>
        <p:spPr/>
        <p:txBody>
          <a:bodyPr/>
          <a:lstStyle/>
          <a:p>
            <a:endParaRPr lang="de-DE" dirty="0">
              <a:solidFill>
                <a:prstClr val="black">
                  <a:tint val="75000"/>
                </a:prstClr>
              </a:solidFill>
            </a:endParaRPr>
          </a:p>
        </p:txBody>
      </p:sp>
      <p:sp>
        <p:nvSpPr>
          <p:cNvPr id="5" name="Foliennummernplatzhalter 4"/>
          <p:cNvSpPr>
            <a:spLocks noGrp="1"/>
          </p:cNvSpPr>
          <p:nvPr>
            <p:ph type="sldNum" sz="quarter" idx="12"/>
          </p:nvPr>
        </p:nvSpPr>
        <p:spPr/>
        <p:txBody>
          <a:bodyPr/>
          <a:lstStyle/>
          <a:p>
            <a:fld id="{9DC1E638-3F78-4E0D-883A-B278700C48C0}" type="slidenum">
              <a:rPr lang="de-DE" smtClean="0">
                <a:solidFill>
                  <a:prstClr val="black">
                    <a:tint val="75000"/>
                  </a:prstClr>
                </a:solidFill>
              </a:rPr>
              <a:pPr/>
              <a:t>‹#›</a:t>
            </a:fld>
            <a:endParaRPr lang="de-DE" dirty="0">
              <a:solidFill>
                <a:prstClr val="black">
                  <a:tint val="75000"/>
                </a:prstClr>
              </a:solidFill>
            </a:endParaRPr>
          </a:p>
        </p:txBody>
      </p:sp>
      <p:sp>
        <p:nvSpPr>
          <p:cNvPr id="9" name="Textplatzhalter 7"/>
          <p:cNvSpPr>
            <a:spLocks noGrp="1"/>
          </p:cNvSpPr>
          <p:nvPr>
            <p:ph type="body" sz="quarter" idx="13"/>
          </p:nvPr>
        </p:nvSpPr>
        <p:spPr>
          <a:xfrm>
            <a:off x="323850" y="854994"/>
            <a:ext cx="8496300" cy="336244"/>
          </a:xfrm>
        </p:spPr>
        <p:txBody>
          <a:bodyPr lIns="0" tIns="0" rIns="0" bIns="0" anchor="t" anchorCtr="0">
            <a:noAutofit/>
          </a:bodyPr>
          <a:lstStyle>
            <a:lvl1pPr marL="0" indent="0">
              <a:spcAft>
                <a:spcPts val="600"/>
              </a:spcAft>
              <a:buNone/>
              <a:defRPr sz="2000"/>
            </a:lvl1pPr>
          </a:lstStyle>
          <a:p>
            <a:pPr lvl="0"/>
            <a:r>
              <a:rPr lang="en-US" dirty="0" smtClean="0"/>
              <a:t>Click to edit Master text styles</a:t>
            </a:r>
          </a:p>
        </p:txBody>
      </p:sp>
      <p:grpSp>
        <p:nvGrpSpPr>
          <p:cNvPr id="6" name="Gruppieren 5"/>
          <p:cNvGrpSpPr/>
          <p:nvPr userDrawn="1"/>
        </p:nvGrpSpPr>
        <p:grpSpPr>
          <a:xfrm>
            <a:off x="6687343" y="6125890"/>
            <a:ext cx="2005803" cy="360000"/>
            <a:chOff x="6687343" y="6125890"/>
            <a:chExt cx="2005803" cy="360000"/>
          </a:xfrm>
        </p:grpSpPr>
        <p:sp>
          <p:nvSpPr>
            <p:cNvPr id="8" name="Datumsplatzhalter 4"/>
            <p:cNvSpPr txBox="1">
              <a:spLocks/>
            </p:cNvSpPr>
            <p:nvPr userDrawn="1"/>
          </p:nvSpPr>
          <p:spPr>
            <a:xfrm>
              <a:off x="6687343" y="6125890"/>
              <a:ext cx="2005803" cy="360000"/>
            </a:xfrm>
            <a:prstGeom prst="rect">
              <a:avLst/>
            </a:prstGeom>
            <a:noFill/>
            <a:ln>
              <a:noFill/>
            </a:ln>
            <a:effectLst>
              <a:outerShdw blurRad="241300" sx="102000" sy="102000" algn="ctr" rotWithShape="0">
                <a:prstClr val="black">
                  <a:alpha val="15000"/>
                </a:prstClr>
              </a:outerShdw>
            </a:effectLst>
          </p:spPr>
          <p:txBody>
            <a:bodyPr lIns="432000" rIns="0" anchor="ctr"/>
            <a:lstStyle>
              <a:defPPr>
                <a:defRPr lang="de-DE"/>
              </a:defPPr>
              <a:lvl1pPr algn="ctr">
                <a:defRPr sz="2000">
                  <a:solidFill>
                    <a:schemeClr val="bg1"/>
                  </a:solidFill>
                </a:defRPr>
              </a:lvl1pPr>
            </a:lstStyle>
            <a:p>
              <a:r>
                <a:rPr lang="en-US" sz="1200" kern="1000" spc="200" dirty="0" smtClean="0">
                  <a:solidFill>
                    <a:prstClr val="white">
                      <a:lumMod val="65000"/>
                    </a:prstClr>
                  </a:solidFill>
                </a:rPr>
                <a:t>Universitäts </a:t>
              </a:r>
              <a:r>
                <a:rPr lang="en-US" sz="1200" b="1" kern="1000" spc="200" dirty="0" smtClean="0">
                  <a:solidFill>
                    <a:prstClr val="white">
                      <a:lumMod val="65000"/>
                    </a:prstClr>
                  </a:solidFill>
                </a:rPr>
                <a:t>LOGO</a:t>
              </a:r>
              <a:endParaRPr lang="en-US" sz="1200" b="1" kern="1000" spc="200" dirty="0">
                <a:solidFill>
                  <a:prstClr val="white">
                    <a:lumMod val="65000"/>
                  </a:prstClr>
                </a:solidFill>
              </a:endParaRPr>
            </a:p>
          </p:txBody>
        </p:sp>
        <p:grpSp>
          <p:nvGrpSpPr>
            <p:cNvPr id="10" name="Gruppieren 9"/>
            <p:cNvGrpSpPr/>
            <p:nvPr/>
          </p:nvGrpSpPr>
          <p:grpSpPr>
            <a:xfrm>
              <a:off x="6840193" y="6178613"/>
              <a:ext cx="189516" cy="255453"/>
              <a:chOff x="4967288" y="2282825"/>
              <a:chExt cx="2259012" cy="2284413"/>
            </a:xfrm>
          </p:grpSpPr>
          <p:sp>
            <p:nvSpPr>
              <p:cNvPr id="11" name="Freeform 6"/>
              <p:cNvSpPr>
                <a:spLocks/>
              </p:cNvSpPr>
              <p:nvPr/>
            </p:nvSpPr>
            <p:spPr bwMode="auto">
              <a:xfrm>
                <a:off x="6389688" y="2341563"/>
                <a:ext cx="836612" cy="2225675"/>
              </a:xfrm>
              <a:custGeom>
                <a:avLst/>
                <a:gdLst>
                  <a:gd name="T0" fmla="*/ 0 w 527"/>
                  <a:gd name="T1" fmla="*/ 461 h 1402"/>
                  <a:gd name="T2" fmla="*/ 522 w 527"/>
                  <a:gd name="T3" fmla="*/ 0 h 1402"/>
                  <a:gd name="T4" fmla="*/ 527 w 527"/>
                  <a:gd name="T5" fmla="*/ 804 h 1402"/>
                  <a:gd name="T6" fmla="*/ 137 w 527"/>
                  <a:gd name="T7" fmla="*/ 1402 h 1402"/>
                  <a:gd name="T8" fmla="*/ 0 w 527"/>
                  <a:gd name="T9" fmla="*/ 461 h 1402"/>
                </a:gdLst>
                <a:ahLst/>
                <a:cxnLst>
                  <a:cxn ang="0">
                    <a:pos x="T0" y="T1"/>
                  </a:cxn>
                  <a:cxn ang="0">
                    <a:pos x="T2" y="T3"/>
                  </a:cxn>
                  <a:cxn ang="0">
                    <a:pos x="T4" y="T5"/>
                  </a:cxn>
                  <a:cxn ang="0">
                    <a:pos x="T6" y="T7"/>
                  </a:cxn>
                  <a:cxn ang="0">
                    <a:pos x="T8" y="T9"/>
                  </a:cxn>
                </a:cxnLst>
                <a:rect l="0" t="0" r="r" b="b"/>
                <a:pathLst>
                  <a:path w="527" h="1402">
                    <a:moveTo>
                      <a:pt x="0" y="461"/>
                    </a:moveTo>
                    <a:lnTo>
                      <a:pt x="522" y="0"/>
                    </a:lnTo>
                    <a:lnTo>
                      <a:pt x="527" y="804"/>
                    </a:lnTo>
                    <a:lnTo>
                      <a:pt x="137" y="1402"/>
                    </a:lnTo>
                    <a:lnTo>
                      <a:pt x="0" y="461"/>
                    </a:lnTo>
                    <a:close/>
                  </a:path>
                </a:pathLst>
              </a:custGeom>
              <a:gradFill>
                <a:gsLst>
                  <a:gs pos="0">
                    <a:srgbClr val="C8C8C8"/>
                  </a:gs>
                  <a:gs pos="100000">
                    <a:srgbClr val="969696"/>
                  </a:gs>
                </a:gsLst>
                <a:lin ang="2700000" scaled="1"/>
              </a:gra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2" name="Freeform 7"/>
              <p:cNvSpPr>
                <a:spLocks/>
              </p:cNvSpPr>
              <p:nvPr/>
            </p:nvSpPr>
            <p:spPr bwMode="auto">
              <a:xfrm>
                <a:off x="4967288" y="2282825"/>
                <a:ext cx="2251075" cy="790575"/>
              </a:xfrm>
              <a:custGeom>
                <a:avLst/>
                <a:gdLst>
                  <a:gd name="T0" fmla="*/ 0 w 1418"/>
                  <a:gd name="T1" fmla="*/ 328 h 498"/>
                  <a:gd name="T2" fmla="*/ 631 w 1418"/>
                  <a:gd name="T3" fmla="*/ 0 h 498"/>
                  <a:gd name="T4" fmla="*/ 1418 w 1418"/>
                  <a:gd name="T5" fmla="*/ 37 h 498"/>
                  <a:gd name="T6" fmla="*/ 896 w 1418"/>
                  <a:gd name="T7" fmla="*/ 498 h 498"/>
                  <a:gd name="T8" fmla="*/ 0 w 1418"/>
                  <a:gd name="T9" fmla="*/ 328 h 498"/>
                </a:gdLst>
                <a:ahLst/>
                <a:cxnLst>
                  <a:cxn ang="0">
                    <a:pos x="T0" y="T1"/>
                  </a:cxn>
                  <a:cxn ang="0">
                    <a:pos x="T2" y="T3"/>
                  </a:cxn>
                  <a:cxn ang="0">
                    <a:pos x="T4" y="T5"/>
                  </a:cxn>
                  <a:cxn ang="0">
                    <a:pos x="T6" y="T7"/>
                  </a:cxn>
                  <a:cxn ang="0">
                    <a:pos x="T8" y="T9"/>
                  </a:cxn>
                </a:cxnLst>
                <a:rect l="0" t="0" r="r" b="b"/>
                <a:pathLst>
                  <a:path w="1418" h="498">
                    <a:moveTo>
                      <a:pt x="0" y="328"/>
                    </a:moveTo>
                    <a:lnTo>
                      <a:pt x="631" y="0"/>
                    </a:lnTo>
                    <a:lnTo>
                      <a:pt x="1418" y="37"/>
                    </a:lnTo>
                    <a:lnTo>
                      <a:pt x="896" y="498"/>
                    </a:lnTo>
                    <a:lnTo>
                      <a:pt x="0" y="328"/>
                    </a:lnTo>
                    <a:close/>
                  </a:path>
                </a:pathLst>
              </a:custGeom>
              <a:gradFill>
                <a:gsLst>
                  <a:gs pos="0">
                    <a:srgbClr val="FFFFFF"/>
                  </a:gs>
                  <a:gs pos="100000">
                    <a:srgbClr val="EAEAEA"/>
                  </a:gs>
                </a:gsLst>
                <a:lin ang="2700000" scaled="1"/>
              </a:gra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3" name="Freeform 8"/>
              <p:cNvSpPr>
                <a:spLocks/>
              </p:cNvSpPr>
              <p:nvPr/>
            </p:nvSpPr>
            <p:spPr bwMode="auto">
              <a:xfrm>
                <a:off x="4967288" y="2803525"/>
                <a:ext cx="1639887" cy="1763713"/>
              </a:xfrm>
              <a:custGeom>
                <a:avLst/>
                <a:gdLst>
                  <a:gd name="T0" fmla="*/ 896 w 1033"/>
                  <a:gd name="T1" fmla="*/ 170 h 1111"/>
                  <a:gd name="T2" fmla="*/ 1033 w 1033"/>
                  <a:gd name="T3" fmla="*/ 1111 h 1111"/>
                  <a:gd name="T4" fmla="*/ 286 w 1033"/>
                  <a:gd name="T5" fmla="*/ 780 h 1111"/>
                  <a:gd name="T6" fmla="*/ 0 w 1033"/>
                  <a:gd name="T7" fmla="*/ 0 h 1111"/>
                  <a:gd name="T8" fmla="*/ 896 w 1033"/>
                  <a:gd name="T9" fmla="*/ 170 h 1111"/>
                </a:gdLst>
                <a:ahLst/>
                <a:cxnLst>
                  <a:cxn ang="0">
                    <a:pos x="T0" y="T1"/>
                  </a:cxn>
                  <a:cxn ang="0">
                    <a:pos x="T2" y="T3"/>
                  </a:cxn>
                  <a:cxn ang="0">
                    <a:pos x="T4" y="T5"/>
                  </a:cxn>
                  <a:cxn ang="0">
                    <a:pos x="T6" y="T7"/>
                  </a:cxn>
                  <a:cxn ang="0">
                    <a:pos x="T8" y="T9"/>
                  </a:cxn>
                </a:cxnLst>
                <a:rect l="0" t="0" r="r" b="b"/>
                <a:pathLst>
                  <a:path w="1033" h="1111">
                    <a:moveTo>
                      <a:pt x="896" y="170"/>
                    </a:moveTo>
                    <a:lnTo>
                      <a:pt x="1033" y="1111"/>
                    </a:lnTo>
                    <a:lnTo>
                      <a:pt x="286" y="780"/>
                    </a:lnTo>
                    <a:lnTo>
                      <a:pt x="0" y="0"/>
                    </a:lnTo>
                    <a:lnTo>
                      <a:pt x="896" y="170"/>
                    </a:lnTo>
                    <a:close/>
                  </a:path>
                </a:pathLst>
              </a:custGeom>
              <a:gradFill>
                <a:gsLst>
                  <a:gs pos="0">
                    <a:srgbClr val="DDDDDD"/>
                  </a:gs>
                  <a:gs pos="100000">
                    <a:srgbClr val="DDDDDD"/>
                  </a:gs>
                </a:gsLst>
                <a:lin ang="2700000" scaled="1"/>
              </a:gra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grpSp>
    </p:spTree>
    <p:extLst>
      <p:ext uri="{BB962C8B-B14F-4D97-AF65-F5344CB8AC3E}">
        <p14:creationId xmlns:p14="http://schemas.microsoft.com/office/powerpoint/2010/main" val="1625404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A99D8BD-C767-42F7-AE6C-1F23074A80E3}" type="datetime1">
              <a:rPr lang="de-DE" smtClean="0">
                <a:solidFill>
                  <a:prstClr val="black">
                    <a:tint val="75000"/>
                  </a:prstClr>
                </a:solidFill>
              </a:rPr>
              <a:pPr/>
              <a:t>04.03.2015</a:t>
            </a:fld>
            <a:endParaRPr lang="de-DE" dirty="0">
              <a:solidFill>
                <a:prstClr val="black">
                  <a:tint val="75000"/>
                </a:prstClr>
              </a:solidFill>
            </a:endParaRPr>
          </a:p>
        </p:txBody>
      </p:sp>
      <p:sp>
        <p:nvSpPr>
          <p:cNvPr id="3" name="Fußzeilenplatzhalter 2"/>
          <p:cNvSpPr>
            <a:spLocks noGrp="1"/>
          </p:cNvSpPr>
          <p:nvPr>
            <p:ph type="ftr" sz="quarter" idx="11"/>
          </p:nvPr>
        </p:nvSpPr>
        <p:spPr/>
        <p:txBody>
          <a:bodyPr/>
          <a:lstStyle/>
          <a:p>
            <a:endParaRPr lang="de-DE" dirty="0">
              <a:solidFill>
                <a:prstClr val="black">
                  <a:tint val="75000"/>
                </a:prstClr>
              </a:solidFill>
            </a:endParaRPr>
          </a:p>
        </p:txBody>
      </p:sp>
      <p:sp>
        <p:nvSpPr>
          <p:cNvPr id="4" name="Foliennummernplatzhalter 3"/>
          <p:cNvSpPr>
            <a:spLocks noGrp="1"/>
          </p:cNvSpPr>
          <p:nvPr>
            <p:ph type="sldNum" sz="quarter" idx="12"/>
          </p:nvPr>
        </p:nvSpPr>
        <p:spPr/>
        <p:txBody>
          <a:bodyPr/>
          <a:lstStyle/>
          <a:p>
            <a:fld id="{9DC1E638-3F78-4E0D-883A-B278700C48C0}" type="slidenum">
              <a:rPr lang="de-DE" smtClean="0">
                <a:solidFill>
                  <a:prstClr val="black">
                    <a:tint val="75000"/>
                  </a:prstClr>
                </a:solidFill>
              </a:rPr>
              <a:pPr/>
              <a:t>‹#›</a:t>
            </a:fld>
            <a:endParaRPr lang="de-DE" dirty="0">
              <a:solidFill>
                <a:prstClr val="black">
                  <a:tint val="75000"/>
                </a:prstClr>
              </a:solidFill>
            </a:endParaRPr>
          </a:p>
        </p:txBody>
      </p:sp>
    </p:spTree>
    <p:extLst>
      <p:ext uri="{BB962C8B-B14F-4D97-AF65-F5344CB8AC3E}">
        <p14:creationId xmlns:p14="http://schemas.microsoft.com/office/powerpoint/2010/main" val="1071274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Nur Titel">
    <p:spTree>
      <p:nvGrpSpPr>
        <p:cNvPr id="1" name=""/>
        <p:cNvGrpSpPr/>
        <p:nvPr/>
      </p:nvGrpSpPr>
      <p:grpSpPr>
        <a:xfrm>
          <a:off x="0" y="0"/>
          <a:ext cx="0" cy="0"/>
          <a:chOff x="0" y="0"/>
          <a:chExt cx="0" cy="0"/>
        </a:xfrm>
      </p:grpSpPr>
      <p:sp>
        <p:nvSpPr>
          <p:cNvPr id="2" name="Titel 1"/>
          <p:cNvSpPr>
            <a:spLocks noGrp="1"/>
          </p:cNvSpPr>
          <p:nvPr>
            <p:ph type="title"/>
          </p:nvPr>
        </p:nvSpPr>
        <p:spPr>
          <a:xfrm>
            <a:off x="323850" y="238541"/>
            <a:ext cx="8497092" cy="616455"/>
          </a:xfrm>
        </p:spPr>
        <p:txBody>
          <a:bodyPr anchor="ctr" anchorCtr="0">
            <a:noAutofit/>
          </a:bodyPr>
          <a:lstStyle>
            <a:lvl1pPr>
              <a:lnSpc>
                <a:spcPct val="100000"/>
              </a:lnSpc>
              <a:defRPr/>
            </a:lvl1pPr>
          </a:lstStyle>
          <a:p>
            <a:endParaRPr lang="de-DE" dirty="0"/>
          </a:p>
        </p:txBody>
      </p:sp>
      <p:sp>
        <p:nvSpPr>
          <p:cNvPr id="3" name="Datumsplatzhalter 2"/>
          <p:cNvSpPr>
            <a:spLocks noGrp="1"/>
          </p:cNvSpPr>
          <p:nvPr>
            <p:ph type="dt" sz="half" idx="10"/>
          </p:nvPr>
        </p:nvSpPr>
        <p:spPr>
          <a:xfrm>
            <a:off x="323849" y="6398078"/>
            <a:ext cx="2133600" cy="323397"/>
          </a:xfrm>
        </p:spPr>
        <p:txBody>
          <a:bodyPr/>
          <a:lstStyle/>
          <a:p>
            <a:fld id="{F3DE8BCD-BFD2-482A-A6E0-80978C95853A}" type="datetime1">
              <a:rPr lang="de-DE" smtClean="0">
                <a:solidFill>
                  <a:prstClr val="black">
                    <a:tint val="75000"/>
                  </a:prstClr>
                </a:solidFill>
              </a:rPr>
              <a:pPr/>
              <a:t>04.03.2015</a:t>
            </a:fld>
            <a:endParaRPr lang="de-DE" dirty="0">
              <a:solidFill>
                <a:prstClr val="black">
                  <a:tint val="75000"/>
                </a:prstClr>
              </a:solidFill>
            </a:endParaRPr>
          </a:p>
        </p:txBody>
      </p:sp>
      <p:sp>
        <p:nvSpPr>
          <p:cNvPr id="4" name="Fußzeilenplatzhalter 3"/>
          <p:cNvSpPr>
            <a:spLocks noGrp="1"/>
          </p:cNvSpPr>
          <p:nvPr>
            <p:ph type="ftr" sz="quarter" idx="11"/>
          </p:nvPr>
        </p:nvSpPr>
        <p:spPr>
          <a:xfrm>
            <a:off x="2457450" y="6398078"/>
            <a:ext cx="4229895" cy="323397"/>
          </a:xfrm>
        </p:spPr>
        <p:txBody>
          <a:bodyPr/>
          <a:lstStyle/>
          <a:p>
            <a:endParaRPr lang="de-DE" dirty="0">
              <a:solidFill>
                <a:prstClr val="black">
                  <a:tint val="75000"/>
                </a:prstClr>
              </a:solidFill>
            </a:endParaRPr>
          </a:p>
        </p:txBody>
      </p:sp>
      <p:sp>
        <p:nvSpPr>
          <p:cNvPr id="5" name="Foliennummernplatzhalter 4"/>
          <p:cNvSpPr>
            <a:spLocks noGrp="1"/>
          </p:cNvSpPr>
          <p:nvPr>
            <p:ph type="sldNum" sz="quarter" idx="12"/>
          </p:nvPr>
        </p:nvSpPr>
        <p:spPr>
          <a:xfrm>
            <a:off x="6687343" y="6398078"/>
            <a:ext cx="2133600" cy="323397"/>
          </a:xfrm>
        </p:spPr>
        <p:txBody>
          <a:bodyPr/>
          <a:lstStyle/>
          <a:p>
            <a:fld id="{9DC1E638-3F78-4E0D-883A-B278700C48C0}" type="slidenum">
              <a:rPr lang="de-DE" smtClean="0">
                <a:solidFill>
                  <a:prstClr val="black">
                    <a:tint val="75000"/>
                  </a:prstClr>
                </a:solidFill>
              </a:rPr>
              <a:pPr/>
              <a:t>‹#›</a:t>
            </a:fld>
            <a:endParaRPr lang="de-DE" dirty="0">
              <a:solidFill>
                <a:prstClr val="black">
                  <a:tint val="75000"/>
                </a:prstClr>
              </a:solidFill>
            </a:endParaRPr>
          </a:p>
        </p:txBody>
      </p:sp>
      <p:sp>
        <p:nvSpPr>
          <p:cNvPr id="9" name="Textplatzhalter 7"/>
          <p:cNvSpPr>
            <a:spLocks noGrp="1"/>
          </p:cNvSpPr>
          <p:nvPr>
            <p:ph type="body" sz="quarter" idx="13"/>
          </p:nvPr>
        </p:nvSpPr>
        <p:spPr>
          <a:xfrm>
            <a:off x="323851" y="854994"/>
            <a:ext cx="8496300" cy="336244"/>
          </a:xfrm>
        </p:spPr>
        <p:txBody>
          <a:bodyPr lIns="0" tIns="0" rIns="0" bIns="0" anchor="t" anchorCtr="0">
            <a:noAutofit/>
          </a:bodyPr>
          <a:lstStyle>
            <a:lvl1pPr marL="0" indent="0">
              <a:spcAft>
                <a:spcPts val="600"/>
              </a:spcAft>
              <a:buNone/>
              <a:defRPr sz="2000"/>
            </a:lvl1pPr>
          </a:lstStyle>
          <a:p>
            <a:pPr lvl="0"/>
            <a:r>
              <a:rPr lang="en-US" dirty="0" smtClean="0"/>
              <a:t>Click to edit Master text styles</a:t>
            </a:r>
          </a:p>
        </p:txBody>
      </p:sp>
    </p:spTree>
    <p:extLst>
      <p:ext uri="{BB962C8B-B14F-4D97-AF65-F5344CB8AC3E}">
        <p14:creationId xmlns:p14="http://schemas.microsoft.com/office/powerpoint/2010/main" val="4234811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_Nur Titel">
    <p:spTree>
      <p:nvGrpSpPr>
        <p:cNvPr id="1" name=""/>
        <p:cNvGrpSpPr/>
        <p:nvPr/>
      </p:nvGrpSpPr>
      <p:grpSpPr>
        <a:xfrm>
          <a:off x="0" y="0"/>
          <a:ext cx="0" cy="0"/>
          <a:chOff x="0" y="0"/>
          <a:chExt cx="0" cy="0"/>
        </a:xfrm>
      </p:grpSpPr>
      <p:sp>
        <p:nvSpPr>
          <p:cNvPr id="2" name="Titel 1"/>
          <p:cNvSpPr>
            <a:spLocks noGrp="1"/>
          </p:cNvSpPr>
          <p:nvPr>
            <p:ph type="title"/>
          </p:nvPr>
        </p:nvSpPr>
        <p:spPr>
          <a:xfrm>
            <a:off x="323850" y="238541"/>
            <a:ext cx="8497092" cy="616455"/>
          </a:xfrm>
        </p:spPr>
        <p:txBody>
          <a:bodyPr anchor="ctr" anchorCtr="0">
            <a:noAutofit/>
          </a:bodyPr>
          <a:lstStyle>
            <a:lvl1pPr>
              <a:lnSpc>
                <a:spcPct val="100000"/>
              </a:lnSpc>
              <a:defRPr/>
            </a:lvl1pPr>
          </a:lstStyle>
          <a:p>
            <a:endParaRPr lang="de-DE" dirty="0"/>
          </a:p>
        </p:txBody>
      </p:sp>
      <p:sp>
        <p:nvSpPr>
          <p:cNvPr id="3" name="Datumsplatzhalter 2"/>
          <p:cNvSpPr>
            <a:spLocks noGrp="1"/>
          </p:cNvSpPr>
          <p:nvPr>
            <p:ph type="dt" sz="half" idx="10"/>
          </p:nvPr>
        </p:nvSpPr>
        <p:spPr>
          <a:xfrm>
            <a:off x="323849" y="6398078"/>
            <a:ext cx="2133600" cy="323397"/>
          </a:xfrm>
        </p:spPr>
        <p:txBody>
          <a:bodyPr/>
          <a:lstStyle/>
          <a:p>
            <a:fld id="{74F5181C-4E58-47AA-BBB6-4BE0B0E30CC8}" type="datetime1">
              <a:rPr lang="de-DE" smtClean="0">
                <a:solidFill>
                  <a:prstClr val="black">
                    <a:tint val="75000"/>
                  </a:prstClr>
                </a:solidFill>
              </a:rPr>
              <a:pPr/>
              <a:t>04.03.2015</a:t>
            </a:fld>
            <a:endParaRPr lang="de-DE" dirty="0">
              <a:solidFill>
                <a:prstClr val="black">
                  <a:tint val="75000"/>
                </a:prstClr>
              </a:solidFill>
            </a:endParaRPr>
          </a:p>
        </p:txBody>
      </p:sp>
      <p:sp>
        <p:nvSpPr>
          <p:cNvPr id="4" name="Fußzeilenplatzhalter 3"/>
          <p:cNvSpPr>
            <a:spLocks noGrp="1"/>
          </p:cNvSpPr>
          <p:nvPr>
            <p:ph type="ftr" sz="quarter" idx="11"/>
          </p:nvPr>
        </p:nvSpPr>
        <p:spPr>
          <a:xfrm>
            <a:off x="2457450" y="6398078"/>
            <a:ext cx="4229895" cy="323397"/>
          </a:xfrm>
        </p:spPr>
        <p:txBody>
          <a:bodyPr/>
          <a:lstStyle/>
          <a:p>
            <a:endParaRPr lang="de-DE" dirty="0">
              <a:solidFill>
                <a:prstClr val="black">
                  <a:tint val="75000"/>
                </a:prstClr>
              </a:solidFill>
            </a:endParaRPr>
          </a:p>
        </p:txBody>
      </p:sp>
      <p:sp>
        <p:nvSpPr>
          <p:cNvPr id="5" name="Foliennummernplatzhalter 4"/>
          <p:cNvSpPr>
            <a:spLocks noGrp="1"/>
          </p:cNvSpPr>
          <p:nvPr>
            <p:ph type="sldNum" sz="quarter" idx="12"/>
          </p:nvPr>
        </p:nvSpPr>
        <p:spPr>
          <a:xfrm>
            <a:off x="6687343" y="6398078"/>
            <a:ext cx="2133600" cy="323397"/>
          </a:xfrm>
        </p:spPr>
        <p:txBody>
          <a:bodyPr/>
          <a:lstStyle/>
          <a:p>
            <a:fld id="{9DC1E638-3F78-4E0D-883A-B278700C48C0}" type="slidenum">
              <a:rPr lang="de-DE" smtClean="0">
                <a:solidFill>
                  <a:prstClr val="black">
                    <a:tint val="75000"/>
                  </a:prstClr>
                </a:solidFill>
              </a:rPr>
              <a:pPr/>
              <a:t>‹#›</a:t>
            </a:fld>
            <a:endParaRPr lang="de-DE" dirty="0">
              <a:solidFill>
                <a:prstClr val="black">
                  <a:tint val="75000"/>
                </a:prstClr>
              </a:solidFill>
            </a:endParaRPr>
          </a:p>
        </p:txBody>
      </p:sp>
      <p:sp>
        <p:nvSpPr>
          <p:cNvPr id="9" name="Textplatzhalter 7"/>
          <p:cNvSpPr>
            <a:spLocks noGrp="1"/>
          </p:cNvSpPr>
          <p:nvPr>
            <p:ph type="body" sz="quarter" idx="13"/>
          </p:nvPr>
        </p:nvSpPr>
        <p:spPr>
          <a:xfrm>
            <a:off x="323851" y="854994"/>
            <a:ext cx="8496300" cy="336244"/>
          </a:xfrm>
        </p:spPr>
        <p:txBody>
          <a:bodyPr lIns="0" tIns="0" rIns="0" bIns="0" anchor="t" anchorCtr="0">
            <a:noAutofit/>
          </a:bodyPr>
          <a:lstStyle>
            <a:lvl1pPr marL="0" indent="0">
              <a:spcAft>
                <a:spcPts val="600"/>
              </a:spcAft>
              <a:buNone/>
              <a:defRPr sz="2000"/>
            </a:lvl1pPr>
          </a:lstStyle>
          <a:p>
            <a:pPr lvl="0"/>
            <a:r>
              <a:rPr lang="en-US" dirty="0" smtClean="0"/>
              <a:t>Click to edit Master text styles</a:t>
            </a:r>
          </a:p>
        </p:txBody>
      </p:sp>
    </p:spTree>
    <p:extLst>
      <p:ext uri="{BB962C8B-B14F-4D97-AF65-F5344CB8AC3E}">
        <p14:creationId xmlns:p14="http://schemas.microsoft.com/office/powerpoint/2010/main" val="407768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Nur Titel">
    <p:spTree>
      <p:nvGrpSpPr>
        <p:cNvPr id="1" name=""/>
        <p:cNvGrpSpPr/>
        <p:nvPr/>
      </p:nvGrpSpPr>
      <p:grpSpPr>
        <a:xfrm>
          <a:off x="0" y="0"/>
          <a:ext cx="0" cy="0"/>
          <a:chOff x="0" y="0"/>
          <a:chExt cx="0" cy="0"/>
        </a:xfrm>
      </p:grpSpPr>
      <p:sp>
        <p:nvSpPr>
          <p:cNvPr id="2" name="Titel 1"/>
          <p:cNvSpPr>
            <a:spLocks noGrp="1"/>
          </p:cNvSpPr>
          <p:nvPr>
            <p:ph type="title"/>
          </p:nvPr>
        </p:nvSpPr>
        <p:spPr>
          <a:xfrm>
            <a:off x="323850" y="238541"/>
            <a:ext cx="8497092" cy="616455"/>
          </a:xfrm>
        </p:spPr>
        <p:txBody>
          <a:bodyPr anchor="ctr" anchorCtr="0">
            <a:noAutofit/>
          </a:bodyPr>
          <a:lstStyle>
            <a:lvl1pPr>
              <a:lnSpc>
                <a:spcPct val="100000"/>
              </a:lnSpc>
              <a:defRPr/>
            </a:lvl1pPr>
          </a:lstStyle>
          <a:p>
            <a:endParaRPr lang="de-DE" dirty="0"/>
          </a:p>
        </p:txBody>
      </p:sp>
      <p:sp>
        <p:nvSpPr>
          <p:cNvPr id="3" name="Datumsplatzhalter 2"/>
          <p:cNvSpPr>
            <a:spLocks noGrp="1"/>
          </p:cNvSpPr>
          <p:nvPr>
            <p:ph type="dt" sz="half" idx="10"/>
          </p:nvPr>
        </p:nvSpPr>
        <p:spPr>
          <a:xfrm>
            <a:off x="323849" y="6398078"/>
            <a:ext cx="2133600" cy="323397"/>
          </a:xfrm>
        </p:spPr>
        <p:txBody>
          <a:bodyPr/>
          <a:lstStyle/>
          <a:p>
            <a:fld id="{A2882773-5A96-4CB9-B399-C2E7BE81D466}" type="datetime1">
              <a:rPr lang="de-DE" smtClean="0">
                <a:solidFill>
                  <a:prstClr val="black">
                    <a:tint val="75000"/>
                  </a:prstClr>
                </a:solidFill>
              </a:rPr>
              <a:pPr/>
              <a:t>04.03.2015</a:t>
            </a:fld>
            <a:endParaRPr lang="de-DE" dirty="0">
              <a:solidFill>
                <a:prstClr val="black">
                  <a:tint val="75000"/>
                </a:prstClr>
              </a:solidFill>
            </a:endParaRPr>
          </a:p>
        </p:txBody>
      </p:sp>
      <p:sp>
        <p:nvSpPr>
          <p:cNvPr id="4" name="Fußzeilenplatzhalter 3"/>
          <p:cNvSpPr>
            <a:spLocks noGrp="1"/>
          </p:cNvSpPr>
          <p:nvPr>
            <p:ph type="ftr" sz="quarter" idx="11"/>
          </p:nvPr>
        </p:nvSpPr>
        <p:spPr>
          <a:xfrm>
            <a:off x="2457450" y="6398078"/>
            <a:ext cx="4229895" cy="323397"/>
          </a:xfrm>
        </p:spPr>
        <p:txBody>
          <a:bodyPr/>
          <a:lstStyle/>
          <a:p>
            <a:endParaRPr lang="de-DE" dirty="0">
              <a:solidFill>
                <a:prstClr val="black">
                  <a:tint val="75000"/>
                </a:prstClr>
              </a:solidFill>
            </a:endParaRPr>
          </a:p>
        </p:txBody>
      </p:sp>
      <p:sp>
        <p:nvSpPr>
          <p:cNvPr id="5" name="Foliennummernplatzhalter 4"/>
          <p:cNvSpPr>
            <a:spLocks noGrp="1"/>
          </p:cNvSpPr>
          <p:nvPr>
            <p:ph type="sldNum" sz="quarter" idx="12"/>
          </p:nvPr>
        </p:nvSpPr>
        <p:spPr>
          <a:xfrm>
            <a:off x="6687343" y="6398078"/>
            <a:ext cx="2133600" cy="323397"/>
          </a:xfrm>
        </p:spPr>
        <p:txBody>
          <a:bodyPr/>
          <a:lstStyle/>
          <a:p>
            <a:fld id="{9DC1E638-3F78-4E0D-883A-B278700C48C0}" type="slidenum">
              <a:rPr lang="de-DE" smtClean="0">
                <a:solidFill>
                  <a:prstClr val="black">
                    <a:tint val="75000"/>
                  </a:prstClr>
                </a:solidFill>
              </a:rPr>
              <a:pPr/>
              <a:t>‹#›</a:t>
            </a:fld>
            <a:endParaRPr lang="de-DE" dirty="0">
              <a:solidFill>
                <a:prstClr val="black">
                  <a:tint val="75000"/>
                </a:prstClr>
              </a:solidFill>
            </a:endParaRPr>
          </a:p>
        </p:txBody>
      </p:sp>
      <p:sp>
        <p:nvSpPr>
          <p:cNvPr id="9" name="Textplatzhalter 7"/>
          <p:cNvSpPr>
            <a:spLocks noGrp="1"/>
          </p:cNvSpPr>
          <p:nvPr>
            <p:ph type="body" sz="quarter" idx="13"/>
          </p:nvPr>
        </p:nvSpPr>
        <p:spPr>
          <a:xfrm>
            <a:off x="323851" y="854994"/>
            <a:ext cx="8496300" cy="336244"/>
          </a:xfrm>
        </p:spPr>
        <p:txBody>
          <a:bodyPr lIns="0" tIns="0" rIns="0" bIns="0" anchor="t" anchorCtr="0">
            <a:noAutofit/>
          </a:bodyPr>
          <a:lstStyle>
            <a:lvl1pPr marL="0" indent="0">
              <a:spcAft>
                <a:spcPts val="600"/>
              </a:spcAft>
              <a:buNone/>
              <a:defRPr sz="2000"/>
            </a:lvl1pPr>
          </a:lstStyle>
          <a:p>
            <a:pPr lvl="0"/>
            <a:r>
              <a:rPr lang="en-US" dirty="0" smtClean="0"/>
              <a:t>Click to edit Master text styles</a:t>
            </a:r>
          </a:p>
        </p:txBody>
      </p:sp>
    </p:spTree>
    <p:extLst>
      <p:ext uri="{BB962C8B-B14F-4D97-AF65-F5344CB8AC3E}">
        <p14:creationId xmlns:p14="http://schemas.microsoft.com/office/powerpoint/2010/main" val="3777996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4_Nur Titel">
    <p:spTree>
      <p:nvGrpSpPr>
        <p:cNvPr id="1" name=""/>
        <p:cNvGrpSpPr/>
        <p:nvPr/>
      </p:nvGrpSpPr>
      <p:grpSpPr>
        <a:xfrm>
          <a:off x="0" y="0"/>
          <a:ext cx="0" cy="0"/>
          <a:chOff x="0" y="0"/>
          <a:chExt cx="0" cy="0"/>
        </a:xfrm>
      </p:grpSpPr>
      <p:sp>
        <p:nvSpPr>
          <p:cNvPr id="2" name="Titel 1"/>
          <p:cNvSpPr>
            <a:spLocks noGrp="1"/>
          </p:cNvSpPr>
          <p:nvPr>
            <p:ph type="title"/>
          </p:nvPr>
        </p:nvSpPr>
        <p:spPr>
          <a:xfrm>
            <a:off x="323850" y="238541"/>
            <a:ext cx="8497092" cy="616455"/>
          </a:xfrm>
        </p:spPr>
        <p:txBody>
          <a:bodyPr anchor="ctr" anchorCtr="0">
            <a:noAutofit/>
          </a:bodyPr>
          <a:lstStyle>
            <a:lvl1pPr>
              <a:lnSpc>
                <a:spcPct val="100000"/>
              </a:lnSpc>
              <a:defRPr/>
            </a:lvl1pPr>
          </a:lstStyle>
          <a:p>
            <a:endParaRPr lang="de-DE" dirty="0"/>
          </a:p>
        </p:txBody>
      </p:sp>
      <p:sp>
        <p:nvSpPr>
          <p:cNvPr id="3" name="Datumsplatzhalter 2"/>
          <p:cNvSpPr>
            <a:spLocks noGrp="1"/>
          </p:cNvSpPr>
          <p:nvPr>
            <p:ph type="dt" sz="half" idx="10"/>
          </p:nvPr>
        </p:nvSpPr>
        <p:spPr>
          <a:xfrm>
            <a:off x="323849" y="6398078"/>
            <a:ext cx="2133600" cy="323397"/>
          </a:xfrm>
        </p:spPr>
        <p:txBody>
          <a:bodyPr/>
          <a:lstStyle/>
          <a:p>
            <a:fld id="{804F6E8C-D01B-494B-8DB4-98E99059D69F}" type="datetime1">
              <a:rPr lang="de-DE" smtClean="0">
                <a:solidFill>
                  <a:prstClr val="black">
                    <a:tint val="75000"/>
                  </a:prstClr>
                </a:solidFill>
              </a:rPr>
              <a:pPr/>
              <a:t>04.03.2015</a:t>
            </a:fld>
            <a:endParaRPr lang="de-DE" dirty="0">
              <a:solidFill>
                <a:prstClr val="black">
                  <a:tint val="75000"/>
                </a:prstClr>
              </a:solidFill>
            </a:endParaRPr>
          </a:p>
        </p:txBody>
      </p:sp>
      <p:sp>
        <p:nvSpPr>
          <p:cNvPr id="4" name="Fußzeilenplatzhalter 3"/>
          <p:cNvSpPr>
            <a:spLocks noGrp="1"/>
          </p:cNvSpPr>
          <p:nvPr>
            <p:ph type="ftr" sz="quarter" idx="11"/>
          </p:nvPr>
        </p:nvSpPr>
        <p:spPr>
          <a:xfrm>
            <a:off x="2457450" y="6398078"/>
            <a:ext cx="4229895" cy="323397"/>
          </a:xfrm>
        </p:spPr>
        <p:txBody>
          <a:bodyPr/>
          <a:lstStyle/>
          <a:p>
            <a:endParaRPr lang="de-DE" dirty="0">
              <a:solidFill>
                <a:prstClr val="black">
                  <a:tint val="75000"/>
                </a:prstClr>
              </a:solidFill>
            </a:endParaRPr>
          </a:p>
        </p:txBody>
      </p:sp>
      <p:sp>
        <p:nvSpPr>
          <p:cNvPr id="5" name="Foliennummernplatzhalter 4"/>
          <p:cNvSpPr>
            <a:spLocks noGrp="1"/>
          </p:cNvSpPr>
          <p:nvPr>
            <p:ph type="sldNum" sz="quarter" idx="12"/>
          </p:nvPr>
        </p:nvSpPr>
        <p:spPr>
          <a:xfrm>
            <a:off x="6687343" y="6398078"/>
            <a:ext cx="2133600" cy="323397"/>
          </a:xfrm>
        </p:spPr>
        <p:txBody>
          <a:bodyPr/>
          <a:lstStyle/>
          <a:p>
            <a:fld id="{9DC1E638-3F78-4E0D-883A-B278700C48C0}" type="slidenum">
              <a:rPr lang="de-DE" smtClean="0">
                <a:solidFill>
                  <a:prstClr val="black">
                    <a:tint val="75000"/>
                  </a:prstClr>
                </a:solidFill>
              </a:rPr>
              <a:pPr/>
              <a:t>‹#›</a:t>
            </a:fld>
            <a:endParaRPr lang="de-DE" dirty="0">
              <a:solidFill>
                <a:prstClr val="black">
                  <a:tint val="75000"/>
                </a:prstClr>
              </a:solidFill>
            </a:endParaRPr>
          </a:p>
        </p:txBody>
      </p:sp>
      <p:sp>
        <p:nvSpPr>
          <p:cNvPr id="9" name="Textplatzhalter 7"/>
          <p:cNvSpPr>
            <a:spLocks noGrp="1"/>
          </p:cNvSpPr>
          <p:nvPr>
            <p:ph type="body" sz="quarter" idx="13"/>
          </p:nvPr>
        </p:nvSpPr>
        <p:spPr>
          <a:xfrm>
            <a:off x="323851" y="854994"/>
            <a:ext cx="8496300" cy="336244"/>
          </a:xfrm>
        </p:spPr>
        <p:txBody>
          <a:bodyPr lIns="0" tIns="0" rIns="0" bIns="0" anchor="t" anchorCtr="0">
            <a:noAutofit/>
          </a:bodyPr>
          <a:lstStyle>
            <a:lvl1pPr marL="0" indent="0">
              <a:spcAft>
                <a:spcPts val="600"/>
              </a:spcAft>
              <a:buNone/>
              <a:defRPr sz="2000"/>
            </a:lvl1pPr>
          </a:lstStyle>
          <a:p>
            <a:pPr lvl="0"/>
            <a:r>
              <a:rPr lang="en-US" dirty="0" smtClean="0"/>
              <a:t>Click to edit Master text styles</a:t>
            </a:r>
          </a:p>
        </p:txBody>
      </p:sp>
    </p:spTree>
    <p:extLst>
      <p:ext uri="{BB962C8B-B14F-4D97-AF65-F5344CB8AC3E}">
        <p14:creationId xmlns:p14="http://schemas.microsoft.com/office/powerpoint/2010/main" val="2368937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5_Nur Titel">
    <p:spTree>
      <p:nvGrpSpPr>
        <p:cNvPr id="1" name=""/>
        <p:cNvGrpSpPr/>
        <p:nvPr/>
      </p:nvGrpSpPr>
      <p:grpSpPr>
        <a:xfrm>
          <a:off x="0" y="0"/>
          <a:ext cx="0" cy="0"/>
          <a:chOff x="0" y="0"/>
          <a:chExt cx="0" cy="0"/>
        </a:xfrm>
      </p:grpSpPr>
      <p:sp>
        <p:nvSpPr>
          <p:cNvPr id="2" name="Titel 1"/>
          <p:cNvSpPr>
            <a:spLocks noGrp="1"/>
          </p:cNvSpPr>
          <p:nvPr>
            <p:ph type="title"/>
          </p:nvPr>
        </p:nvSpPr>
        <p:spPr>
          <a:xfrm>
            <a:off x="323850" y="238541"/>
            <a:ext cx="8497092" cy="616455"/>
          </a:xfrm>
        </p:spPr>
        <p:txBody>
          <a:bodyPr anchor="ctr" anchorCtr="0">
            <a:noAutofit/>
          </a:bodyPr>
          <a:lstStyle>
            <a:lvl1pPr>
              <a:lnSpc>
                <a:spcPct val="100000"/>
              </a:lnSpc>
              <a:defRPr/>
            </a:lvl1pPr>
          </a:lstStyle>
          <a:p>
            <a:endParaRPr lang="de-DE" dirty="0"/>
          </a:p>
        </p:txBody>
      </p:sp>
      <p:sp>
        <p:nvSpPr>
          <p:cNvPr id="3" name="Datumsplatzhalter 2"/>
          <p:cNvSpPr>
            <a:spLocks noGrp="1"/>
          </p:cNvSpPr>
          <p:nvPr>
            <p:ph type="dt" sz="half" idx="10"/>
          </p:nvPr>
        </p:nvSpPr>
        <p:spPr>
          <a:xfrm>
            <a:off x="323849" y="6398078"/>
            <a:ext cx="2133600" cy="323397"/>
          </a:xfrm>
        </p:spPr>
        <p:txBody>
          <a:bodyPr/>
          <a:lstStyle/>
          <a:p>
            <a:fld id="{1AA33633-CF65-4996-98B4-5ECA6E75756E}" type="datetime1">
              <a:rPr lang="de-DE" smtClean="0">
                <a:solidFill>
                  <a:prstClr val="black">
                    <a:tint val="75000"/>
                  </a:prstClr>
                </a:solidFill>
              </a:rPr>
              <a:pPr/>
              <a:t>04.03.2015</a:t>
            </a:fld>
            <a:endParaRPr lang="de-DE" dirty="0">
              <a:solidFill>
                <a:prstClr val="black">
                  <a:tint val="75000"/>
                </a:prstClr>
              </a:solidFill>
            </a:endParaRPr>
          </a:p>
        </p:txBody>
      </p:sp>
      <p:sp>
        <p:nvSpPr>
          <p:cNvPr id="4" name="Fußzeilenplatzhalter 3"/>
          <p:cNvSpPr>
            <a:spLocks noGrp="1"/>
          </p:cNvSpPr>
          <p:nvPr>
            <p:ph type="ftr" sz="quarter" idx="11"/>
          </p:nvPr>
        </p:nvSpPr>
        <p:spPr>
          <a:xfrm>
            <a:off x="2457450" y="6398078"/>
            <a:ext cx="4229895" cy="323397"/>
          </a:xfrm>
        </p:spPr>
        <p:txBody>
          <a:bodyPr/>
          <a:lstStyle/>
          <a:p>
            <a:endParaRPr lang="de-DE" dirty="0">
              <a:solidFill>
                <a:prstClr val="black">
                  <a:tint val="75000"/>
                </a:prstClr>
              </a:solidFill>
            </a:endParaRPr>
          </a:p>
        </p:txBody>
      </p:sp>
      <p:sp>
        <p:nvSpPr>
          <p:cNvPr id="5" name="Foliennummernplatzhalter 4"/>
          <p:cNvSpPr>
            <a:spLocks noGrp="1"/>
          </p:cNvSpPr>
          <p:nvPr>
            <p:ph type="sldNum" sz="quarter" idx="12"/>
          </p:nvPr>
        </p:nvSpPr>
        <p:spPr>
          <a:xfrm>
            <a:off x="6687343" y="6398078"/>
            <a:ext cx="2133600" cy="323397"/>
          </a:xfrm>
        </p:spPr>
        <p:txBody>
          <a:bodyPr/>
          <a:lstStyle/>
          <a:p>
            <a:fld id="{9DC1E638-3F78-4E0D-883A-B278700C48C0}" type="slidenum">
              <a:rPr lang="de-DE" smtClean="0">
                <a:solidFill>
                  <a:prstClr val="black">
                    <a:tint val="75000"/>
                  </a:prstClr>
                </a:solidFill>
              </a:rPr>
              <a:pPr/>
              <a:t>‹#›</a:t>
            </a:fld>
            <a:endParaRPr lang="de-DE" dirty="0">
              <a:solidFill>
                <a:prstClr val="black">
                  <a:tint val="75000"/>
                </a:prstClr>
              </a:solidFill>
            </a:endParaRPr>
          </a:p>
        </p:txBody>
      </p:sp>
      <p:sp>
        <p:nvSpPr>
          <p:cNvPr id="9" name="Textplatzhalter 7"/>
          <p:cNvSpPr>
            <a:spLocks noGrp="1"/>
          </p:cNvSpPr>
          <p:nvPr>
            <p:ph type="body" sz="quarter" idx="13"/>
          </p:nvPr>
        </p:nvSpPr>
        <p:spPr>
          <a:xfrm>
            <a:off x="323851" y="854994"/>
            <a:ext cx="8496300" cy="336244"/>
          </a:xfrm>
        </p:spPr>
        <p:txBody>
          <a:bodyPr lIns="0" tIns="0" rIns="0" bIns="0" anchor="t" anchorCtr="0">
            <a:noAutofit/>
          </a:bodyPr>
          <a:lstStyle>
            <a:lvl1pPr marL="0" indent="0">
              <a:spcAft>
                <a:spcPts val="600"/>
              </a:spcAft>
              <a:buNone/>
              <a:defRPr sz="2000"/>
            </a:lvl1pPr>
          </a:lstStyle>
          <a:p>
            <a:pPr lvl="0"/>
            <a:r>
              <a:rPr lang="en-US" dirty="0" smtClean="0"/>
              <a:t>Click to edit Master text styles</a:t>
            </a:r>
          </a:p>
        </p:txBody>
      </p:sp>
    </p:spTree>
    <p:extLst>
      <p:ext uri="{BB962C8B-B14F-4D97-AF65-F5344CB8AC3E}">
        <p14:creationId xmlns:p14="http://schemas.microsoft.com/office/powerpoint/2010/main" val="2362546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323850" y="238539"/>
            <a:ext cx="8497092" cy="616455"/>
          </a:xfrm>
        </p:spPr>
        <p:txBody>
          <a:bodyPr anchor="ctr" anchorCtr="0">
            <a:noAutofit/>
          </a:bodyPr>
          <a:lstStyle>
            <a:lvl1pPr>
              <a:lnSpc>
                <a:spcPct val="100000"/>
              </a:lnSpc>
              <a:defRPr/>
            </a:lvl1pPr>
          </a:lstStyle>
          <a:p>
            <a:endParaRPr lang="de-DE" dirty="0"/>
          </a:p>
        </p:txBody>
      </p:sp>
      <p:sp>
        <p:nvSpPr>
          <p:cNvPr id="3" name="Datumsplatzhalter 2"/>
          <p:cNvSpPr>
            <a:spLocks noGrp="1"/>
          </p:cNvSpPr>
          <p:nvPr>
            <p:ph type="dt" sz="half" idx="10"/>
          </p:nvPr>
        </p:nvSpPr>
        <p:spPr/>
        <p:txBody>
          <a:bodyPr/>
          <a:lstStyle/>
          <a:p>
            <a:fld id="{12751155-EB4F-4A14-81C9-EB898149E781}" type="datetime1">
              <a:rPr lang="de-DE" smtClean="0"/>
              <a:pPr/>
              <a:t>04.03.2015</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9DC1E638-3F78-4E0D-883A-B278700C48C0}" type="slidenum">
              <a:rPr lang="de-DE" smtClean="0"/>
              <a:pPr/>
              <a:t>‹#›</a:t>
            </a:fld>
            <a:endParaRPr lang="de-DE" dirty="0"/>
          </a:p>
        </p:txBody>
      </p:sp>
      <p:sp>
        <p:nvSpPr>
          <p:cNvPr id="9" name="Textplatzhalter 7"/>
          <p:cNvSpPr>
            <a:spLocks noGrp="1"/>
          </p:cNvSpPr>
          <p:nvPr>
            <p:ph type="body" sz="quarter" idx="13"/>
          </p:nvPr>
        </p:nvSpPr>
        <p:spPr>
          <a:xfrm>
            <a:off x="323850" y="854994"/>
            <a:ext cx="8496300" cy="336244"/>
          </a:xfrm>
        </p:spPr>
        <p:txBody>
          <a:bodyPr lIns="0" tIns="0" rIns="0" bIns="0" anchor="t" anchorCtr="0">
            <a:noAutofit/>
          </a:bodyPr>
          <a:lstStyle>
            <a:lvl1pPr marL="0" indent="0">
              <a:spcAft>
                <a:spcPts val="600"/>
              </a:spcAft>
              <a:buNone/>
              <a:defRPr sz="2000"/>
            </a:lvl1pPr>
          </a:lstStyle>
          <a:p>
            <a:pPr lvl="0"/>
            <a:r>
              <a:rPr lang="en-US" dirty="0" smtClean="0"/>
              <a:t>Click to edit Master text styles</a:t>
            </a:r>
          </a:p>
        </p:txBody>
      </p:sp>
      <p:grpSp>
        <p:nvGrpSpPr>
          <p:cNvPr id="6" name="Gruppieren 5"/>
          <p:cNvGrpSpPr/>
          <p:nvPr userDrawn="1"/>
        </p:nvGrpSpPr>
        <p:grpSpPr>
          <a:xfrm>
            <a:off x="6687343" y="6125890"/>
            <a:ext cx="2005803" cy="360000"/>
            <a:chOff x="6687343" y="6125890"/>
            <a:chExt cx="2005803" cy="360000"/>
          </a:xfrm>
        </p:grpSpPr>
        <p:sp>
          <p:nvSpPr>
            <p:cNvPr id="8" name="Datumsplatzhalter 4"/>
            <p:cNvSpPr txBox="1">
              <a:spLocks/>
            </p:cNvSpPr>
            <p:nvPr userDrawn="1"/>
          </p:nvSpPr>
          <p:spPr>
            <a:xfrm>
              <a:off x="6687343" y="6125890"/>
              <a:ext cx="2005803" cy="360000"/>
            </a:xfrm>
            <a:prstGeom prst="rect">
              <a:avLst/>
            </a:prstGeom>
            <a:noFill/>
            <a:ln>
              <a:noFill/>
            </a:ln>
            <a:effectLst>
              <a:outerShdw blurRad="241300" sx="102000" sy="102000" algn="ctr" rotWithShape="0">
                <a:prstClr val="black">
                  <a:alpha val="15000"/>
                </a:prstClr>
              </a:outerShdw>
            </a:effectLst>
          </p:spPr>
          <p:txBody>
            <a:bodyPr lIns="432000" rIns="0" anchor="ctr"/>
            <a:lstStyle>
              <a:defPPr>
                <a:defRPr lang="de-DE"/>
              </a:defPPr>
              <a:lvl1pPr algn="ctr">
                <a:defRPr sz="2000">
                  <a:solidFill>
                    <a:schemeClr val="bg1"/>
                  </a:solidFill>
                </a:defRPr>
              </a:lvl1pPr>
            </a:lstStyle>
            <a:p>
              <a:pPr lvl="0"/>
              <a:r>
                <a:rPr lang="en-US" sz="1200" b="0" kern="1000" spc="200" noProof="0" dirty="0" smtClean="0">
                  <a:solidFill>
                    <a:schemeClr val="bg1">
                      <a:lumMod val="65000"/>
                    </a:schemeClr>
                  </a:solidFill>
                </a:rPr>
                <a:t>Universitäts</a:t>
              </a:r>
              <a:r>
                <a:rPr lang="en-US" sz="1200" b="0" kern="1000" spc="200" baseline="0" noProof="0" dirty="0" smtClean="0">
                  <a:solidFill>
                    <a:schemeClr val="bg1">
                      <a:lumMod val="65000"/>
                    </a:schemeClr>
                  </a:solidFill>
                </a:rPr>
                <a:t> </a:t>
              </a:r>
              <a:r>
                <a:rPr lang="en-US" sz="1200" b="1" kern="1000" spc="200" noProof="0" dirty="0" smtClean="0">
                  <a:solidFill>
                    <a:schemeClr val="bg1">
                      <a:lumMod val="65000"/>
                    </a:schemeClr>
                  </a:solidFill>
                </a:rPr>
                <a:t>LOGO</a:t>
              </a:r>
              <a:endParaRPr lang="en-US" sz="1200" b="1" kern="1000" spc="200" noProof="0" dirty="0">
                <a:solidFill>
                  <a:schemeClr val="bg1">
                    <a:lumMod val="65000"/>
                  </a:schemeClr>
                </a:solidFill>
              </a:endParaRPr>
            </a:p>
          </p:txBody>
        </p:sp>
        <p:grpSp>
          <p:nvGrpSpPr>
            <p:cNvPr id="10" name="Gruppieren 9"/>
            <p:cNvGrpSpPr/>
            <p:nvPr/>
          </p:nvGrpSpPr>
          <p:grpSpPr>
            <a:xfrm>
              <a:off x="6840193" y="6178613"/>
              <a:ext cx="189516" cy="255453"/>
              <a:chOff x="4967288" y="2282825"/>
              <a:chExt cx="2259012" cy="2284413"/>
            </a:xfrm>
          </p:grpSpPr>
          <p:sp>
            <p:nvSpPr>
              <p:cNvPr id="11" name="Freeform 6"/>
              <p:cNvSpPr>
                <a:spLocks/>
              </p:cNvSpPr>
              <p:nvPr/>
            </p:nvSpPr>
            <p:spPr bwMode="auto">
              <a:xfrm>
                <a:off x="6389688" y="2341563"/>
                <a:ext cx="836612" cy="2225675"/>
              </a:xfrm>
              <a:custGeom>
                <a:avLst/>
                <a:gdLst>
                  <a:gd name="T0" fmla="*/ 0 w 527"/>
                  <a:gd name="T1" fmla="*/ 461 h 1402"/>
                  <a:gd name="T2" fmla="*/ 522 w 527"/>
                  <a:gd name="T3" fmla="*/ 0 h 1402"/>
                  <a:gd name="T4" fmla="*/ 527 w 527"/>
                  <a:gd name="T5" fmla="*/ 804 h 1402"/>
                  <a:gd name="T6" fmla="*/ 137 w 527"/>
                  <a:gd name="T7" fmla="*/ 1402 h 1402"/>
                  <a:gd name="T8" fmla="*/ 0 w 527"/>
                  <a:gd name="T9" fmla="*/ 461 h 1402"/>
                </a:gdLst>
                <a:ahLst/>
                <a:cxnLst>
                  <a:cxn ang="0">
                    <a:pos x="T0" y="T1"/>
                  </a:cxn>
                  <a:cxn ang="0">
                    <a:pos x="T2" y="T3"/>
                  </a:cxn>
                  <a:cxn ang="0">
                    <a:pos x="T4" y="T5"/>
                  </a:cxn>
                  <a:cxn ang="0">
                    <a:pos x="T6" y="T7"/>
                  </a:cxn>
                  <a:cxn ang="0">
                    <a:pos x="T8" y="T9"/>
                  </a:cxn>
                </a:cxnLst>
                <a:rect l="0" t="0" r="r" b="b"/>
                <a:pathLst>
                  <a:path w="527" h="1402">
                    <a:moveTo>
                      <a:pt x="0" y="461"/>
                    </a:moveTo>
                    <a:lnTo>
                      <a:pt x="522" y="0"/>
                    </a:lnTo>
                    <a:lnTo>
                      <a:pt x="527" y="804"/>
                    </a:lnTo>
                    <a:lnTo>
                      <a:pt x="137" y="1402"/>
                    </a:lnTo>
                    <a:lnTo>
                      <a:pt x="0" y="461"/>
                    </a:lnTo>
                    <a:close/>
                  </a:path>
                </a:pathLst>
              </a:custGeom>
              <a:gradFill>
                <a:gsLst>
                  <a:gs pos="0">
                    <a:srgbClr val="C8C8C8"/>
                  </a:gs>
                  <a:gs pos="100000">
                    <a:srgbClr val="969696"/>
                  </a:gs>
                </a:gsLst>
                <a:lin ang="2700000" scaled="1"/>
              </a:gradFill>
              <a:ln>
                <a:noFill/>
              </a:ln>
            </p:spPr>
            <p:txBody>
              <a:bodyPr vert="horz" wrap="square" lIns="91440" tIns="45720" rIns="91440" bIns="45720" numCol="1" anchor="t" anchorCtr="0" compatLnSpc="1">
                <a:prstTxWarp prst="textNoShape">
                  <a:avLst/>
                </a:prstTxWarp>
              </a:bodyPr>
              <a:lstStyle/>
              <a:p>
                <a:endParaRPr lang="en-US" noProof="0" dirty="0"/>
              </a:p>
            </p:txBody>
          </p:sp>
          <p:sp>
            <p:nvSpPr>
              <p:cNvPr id="12" name="Freeform 7"/>
              <p:cNvSpPr>
                <a:spLocks/>
              </p:cNvSpPr>
              <p:nvPr/>
            </p:nvSpPr>
            <p:spPr bwMode="auto">
              <a:xfrm>
                <a:off x="4967288" y="2282825"/>
                <a:ext cx="2251075" cy="790575"/>
              </a:xfrm>
              <a:custGeom>
                <a:avLst/>
                <a:gdLst>
                  <a:gd name="T0" fmla="*/ 0 w 1418"/>
                  <a:gd name="T1" fmla="*/ 328 h 498"/>
                  <a:gd name="T2" fmla="*/ 631 w 1418"/>
                  <a:gd name="T3" fmla="*/ 0 h 498"/>
                  <a:gd name="T4" fmla="*/ 1418 w 1418"/>
                  <a:gd name="T5" fmla="*/ 37 h 498"/>
                  <a:gd name="T6" fmla="*/ 896 w 1418"/>
                  <a:gd name="T7" fmla="*/ 498 h 498"/>
                  <a:gd name="T8" fmla="*/ 0 w 1418"/>
                  <a:gd name="T9" fmla="*/ 328 h 498"/>
                </a:gdLst>
                <a:ahLst/>
                <a:cxnLst>
                  <a:cxn ang="0">
                    <a:pos x="T0" y="T1"/>
                  </a:cxn>
                  <a:cxn ang="0">
                    <a:pos x="T2" y="T3"/>
                  </a:cxn>
                  <a:cxn ang="0">
                    <a:pos x="T4" y="T5"/>
                  </a:cxn>
                  <a:cxn ang="0">
                    <a:pos x="T6" y="T7"/>
                  </a:cxn>
                  <a:cxn ang="0">
                    <a:pos x="T8" y="T9"/>
                  </a:cxn>
                </a:cxnLst>
                <a:rect l="0" t="0" r="r" b="b"/>
                <a:pathLst>
                  <a:path w="1418" h="498">
                    <a:moveTo>
                      <a:pt x="0" y="328"/>
                    </a:moveTo>
                    <a:lnTo>
                      <a:pt x="631" y="0"/>
                    </a:lnTo>
                    <a:lnTo>
                      <a:pt x="1418" y="37"/>
                    </a:lnTo>
                    <a:lnTo>
                      <a:pt x="896" y="498"/>
                    </a:lnTo>
                    <a:lnTo>
                      <a:pt x="0" y="328"/>
                    </a:lnTo>
                    <a:close/>
                  </a:path>
                </a:pathLst>
              </a:custGeom>
              <a:gradFill>
                <a:gsLst>
                  <a:gs pos="0">
                    <a:srgbClr val="FFFFFF"/>
                  </a:gs>
                  <a:gs pos="100000">
                    <a:srgbClr val="EAEAEA"/>
                  </a:gs>
                </a:gsLst>
                <a:lin ang="2700000" scaled="1"/>
              </a:gradFill>
              <a:ln>
                <a:noFill/>
              </a:ln>
            </p:spPr>
            <p:txBody>
              <a:bodyPr vert="horz" wrap="square" lIns="91440" tIns="45720" rIns="91440" bIns="45720" numCol="1" anchor="t" anchorCtr="0" compatLnSpc="1">
                <a:prstTxWarp prst="textNoShape">
                  <a:avLst/>
                </a:prstTxWarp>
              </a:bodyPr>
              <a:lstStyle/>
              <a:p>
                <a:endParaRPr lang="en-US" noProof="0" dirty="0"/>
              </a:p>
            </p:txBody>
          </p:sp>
          <p:sp>
            <p:nvSpPr>
              <p:cNvPr id="13" name="Freeform 8"/>
              <p:cNvSpPr>
                <a:spLocks/>
              </p:cNvSpPr>
              <p:nvPr/>
            </p:nvSpPr>
            <p:spPr bwMode="auto">
              <a:xfrm>
                <a:off x="4967288" y="2803525"/>
                <a:ext cx="1639887" cy="1763713"/>
              </a:xfrm>
              <a:custGeom>
                <a:avLst/>
                <a:gdLst>
                  <a:gd name="T0" fmla="*/ 896 w 1033"/>
                  <a:gd name="T1" fmla="*/ 170 h 1111"/>
                  <a:gd name="T2" fmla="*/ 1033 w 1033"/>
                  <a:gd name="T3" fmla="*/ 1111 h 1111"/>
                  <a:gd name="T4" fmla="*/ 286 w 1033"/>
                  <a:gd name="T5" fmla="*/ 780 h 1111"/>
                  <a:gd name="T6" fmla="*/ 0 w 1033"/>
                  <a:gd name="T7" fmla="*/ 0 h 1111"/>
                  <a:gd name="T8" fmla="*/ 896 w 1033"/>
                  <a:gd name="T9" fmla="*/ 170 h 1111"/>
                </a:gdLst>
                <a:ahLst/>
                <a:cxnLst>
                  <a:cxn ang="0">
                    <a:pos x="T0" y="T1"/>
                  </a:cxn>
                  <a:cxn ang="0">
                    <a:pos x="T2" y="T3"/>
                  </a:cxn>
                  <a:cxn ang="0">
                    <a:pos x="T4" y="T5"/>
                  </a:cxn>
                  <a:cxn ang="0">
                    <a:pos x="T6" y="T7"/>
                  </a:cxn>
                  <a:cxn ang="0">
                    <a:pos x="T8" y="T9"/>
                  </a:cxn>
                </a:cxnLst>
                <a:rect l="0" t="0" r="r" b="b"/>
                <a:pathLst>
                  <a:path w="1033" h="1111">
                    <a:moveTo>
                      <a:pt x="896" y="170"/>
                    </a:moveTo>
                    <a:lnTo>
                      <a:pt x="1033" y="1111"/>
                    </a:lnTo>
                    <a:lnTo>
                      <a:pt x="286" y="780"/>
                    </a:lnTo>
                    <a:lnTo>
                      <a:pt x="0" y="0"/>
                    </a:lnTo>
                    <a:lnTo>
                      <a:pt x="896" y="170"/>
                    </a:lnTo>
                    <a:close/>
                  </a:path>
                </a:pathLst>
              </a:custGeom>
              <a:gradFill>
                <a:gsLst>
                  <a:gs pos="0">
                    <a:srgbClr val="DDDDDD"/>
                  </a:gs>
                  <a:gs pos="100000">
                    <a:srgbClr val="DDDDDD"/>
                  </a:gs>
                </a:gsLst>
                <a:lin ang="2700000" scaled="1"/>
              </a:gradFill>
              <a:ln>
                <a:noFill/>
              </a:ln>
            </p:spPr>
            <p:txBody>
              <a:bodyPr vert="horz" wrap="square" lIns="91440" tIns="45720" rIns="91440" bIns="45720" numCol="1" anchor="t" anchorCtr="0" compatLnSpc="1">
                <a:prstTxWarp prst="textNoShape">
                  <a:avLst/>
                </a:prstTxWarp>
              </a:bodyPr>
              <a:lstStyle/>
              <a:p>
                <a:endParaRPr lang="en-US" noProof="0" dirty="0"/>
              </a:p>
            </p:txBody>
          </p:sp>
        </p:gr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7_Nur Titel">
    <p:spTree>
      <p:nvGrpSpPr>
        <p:cNvPr id="1" name=""/>
        <p:cNvGrpSpPr/>
        <p:nvPr/>
      </p:nvGrpSpPr>
      <p:grpSpPr>
        <a:xfrm>
          <a:off x="0" y="0"/>
          <a:ext cx="0" cy="0"/>
          <a:chOff x="0" y="0"/>
          <a:chExt cx="0" cy="0"/>
        </a:xfrm>
      </p:grpSpPr>
      <p:sp>
        <p:nvSpPr>
          <p:cNvPr id="2" name="Titel 1"/>
          <p:cNvSpPr>
            <a:spLocks noGrp="1"/>
          </p:cNvSpPr>
          <p:nvPr>
            <p:ph type="title"/>
          </p:nvPr>
        </p:nvSpPr>
        <p:spPr>
          <a:xfrm>
            <a:off x="323850" y="238541"/>
            <a:ext cx="8497092" cy="616455"/>
          </a:xfrm>
        </p:spPr>
        <p:txBody>
          <a:bodyPr anchor="ctr" anchorCtr="0">
            <a:noAutofit/>
          </a:bodyPr>
          <a:lstStyle>
            <a:lvl1pPr>
              <a:lnSpc>
                <a:spcPct val="100000"/>
              </a:lnSpc>
              <a:defRPr/>
            </a:lvl1pPr>
          </a:lstStyle>
          <a:p>
            <a:endParaRPr lang="de-DE" dirty="0"/>
          </a:p>
        </p:txBody>
      </p:sp>
      <p:sp>
        <p:nvSpPr>
          <p:cNvPr id="3" name="Datumsplatzhalter 2"/>
          <p:cNvSpPr>
            <a:spLocks noGrp="1"/>
          </p:cNvSpPr>
          <p:nvPr>
            <p:ph type="dt" sz="half" idx="10"/>
          </p:nvPr>
        </p:nvSpPr>
        <p:spPr>
          <a:xfrm>
            <a:off x="323849" y="6398078"/>
            <a:ext cx="2133600" cy="323397"/>
          </a:xfrm>
        </p:spPr>
        <p:txBody>
          <a:bodyPr/>
          <a:lstStyle/>
          <a:p>
            <a:fld id="{3FBEC630-B3D8-4A7D-9975-115400CF0453}" type="datetime1">
              <a:rPr lang="de-DE" smtClean="0">
                <a:solidFill>
                  <a:prstClr val="black">
                    <a:tint val="75000"/>
                  </a:prstClr>
                </a:solidFill>
              </a:rPr>
              <a:pPr/>
              <a:t>04.03.2015</a:t>
            </a:fld>
            <a:endParaRPr lang="de-DE" dirty="0">
              <a:solidFill>
                <a:prstClr val="black">
                  <a:tint val="75000"/>
                </a:prstClr>
              </a:solidFill>
            </a:endParaRPr>
          </a:p>
        </p:txBody>
      </p:sp>
      <p:sp>
        <p:nvSpPr>
          <p:cNvPr id="4" name="Fußzeilenplatzhalter 3"/>
          <p:cNvSpPr>
            <a:spLocks noGrp="1"/>
          </p:cNvSpPr>
          <p:nvPr>
            <p:ph type="ftr" sz="quarter" idx="11"/>
          </p:nvPr>
        </p:nvSpPr>
        <p:spPr>
          <a:xfrm>
            <a:off x="2457450" y="6398078"/>
            <a:ext cx="4229895" cy="323397"/>
          </a:xfrm>
        </p:spPr>
        <p:txBody>
          <a:bodyPr/>
          <a:lstStyle/>
          <a:p>
            <a:endParaRPr lang="de-DE" dirty="0">
              <a:solidFill>
                <a:prstClr val="black">
                  <a:tint val="75000"/>
                </a:prstClr>
              </a:solidFill>
            </a:endParaRPr>
          </a:p>
        </p:txBody>
      </p:sp>
      <p:sp>
        <p:nvSpPr>
          <p:cNvPr id="5" name="Foliennummernplatzhalter 4"/>
          <p:cNvSpPr>
            <a:spLocks noGrp="1"/>
          </p:cNvSpPr>
          <p:nvPr>
            <p:ph type="sldNum" sz="quarter" idx="12"/>
          </p:nvPr>
        </p:nvSpPr>
        <p:spPr>
          <a:xfrm>
            <a:off x="6687343" y="6398078"/>
            <a:ext cx="2133600" cy="323397"/>
          </a:xfrm>
        </p:spPr>
        <p:txBody>
          <a:bodyPr/>
          <a:lstStyle/>
          <a:p>
            <a:fld id="{9DC1E638-3F78-4E0D-883A-B278700C48C0}" type="slidenum">
              <a:rPr lang="de-DE" smtClean="0">
                <a:solidFill>
                  <a:prstClr val="black">
                    <a:tint val="75000"/>
                  </a:prstClr>
                </a:solidFill>
              </a:rPr>
              <a:pPr/>
              <a:t>‹#›</a:t>
            </a:fld>
            <a:endParaRPr lang="de-DE" dirty="0">
              <a:solidFill>
                <a:prstClr val="black">
                  <a:tint val="75000"/>
                </a:prstClr>
              </a:solidFill>
            </a:endParaRPr>
          </a:p>
        </p:txBody>
      </p:sp>
      <p:sp>
        <p:nvSpPr>
          <p:cNvPr id="9" name="Textplatzhalter 7"/>
          <p:cNvSpPr>
            <a:spLocks noGrp="1"/>
          </p:cNvSpPr>
          <p:nvPr>
            <p:ph type="body" sz="quarter" idx="13"/>
          </p:nvPr>
        </p:nvSpPr>
        <p:spPr>
          <a:xfrm>
            <a:off x="323851" y="854994"/>
            <a:ext cx="8496300" cy="336244"/>
          </a:xfrm>
        </p:spPr>
        <p:txBody>
          <a:bodyPr lIns="0" tIns="0" rIns="0" bIns="0" anchor="t" anchorCtr="0">
            <a:noAutofit/>
          </a:bodyPr>
          <a:lstStyle>
            <a:lvl1pPr marL="0" indent="0">
              <a:spcAft>
                <a:spcPts val="600"/>
              </a:spcAft>
              <a:buNone/>
              <a:defRPr sz="2000"/>
            </a:lvl1pPr>
          </a:lstStyle>
          <a:p>
            <a:pPr lvl="0"/>
            <a:r>
              <a:rPr lang="en-US" dirty="0" smtClean="0"/>
              <a:t>Click to edit Master text styles</a:t>
            </a:r>
          </a:p>
        </p:txBody>
      </p:sp>
    </p:spTree>
    <p:extLst>
      <p:ext uri="{BB962C8B-B14F-4D97-AF65-F5344CB8AC3E}">
        <p14:creationId xmlns:p14="http://schemas.microsoft.com/office/powerpoint/2010/main" val="2017967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8_Nur Titel">
    <p:spTree>
      <p:nvGrpSpPr>
        <p:cNvPr id="1" name=""/>
        <p:cNvGrpSpPr/>
        <p:nvPr/>
      </p:nvGrpSpPr>
      <p:grpSpPr>
        <a:xfrm>
          <a:off x="0" y="0"/>
          <a:ext cx="0" cy="0"/>
          <a:chOff x="0" y="0"/>
          <a:chExt cx="0" cy="0"/>
        </a:xfrm>
      </p:grpSpPr>
      <p:sp>
        <p:nvSpPr>
          <p:cNvPr id="2" name="Titel 1"/>
          <p:cNvSpPr>
            <a:spLocks noGrp="1"/>
          </p:cNvSpPr>
          <p:nvPr>
            <p:ph type="title"/>
          </p:nvPr>
        </p:nvSpPr>
        <p:spPr>
          <a:xfrm>
            <a:off x="323850" y="238541"/>
            <a:ext cx="8497092" cy="616455"/>
          </a:xfrm>
        </p:spPr>
        <p:txBody>
          <a:bodyPr anchor="ctr" anchorCtr="0">
            <a:noAutofit/>
          </a:bodyPr>
          <a:lstStyle>
            <a:lvl1pPr>
              <a:lnSpc>
                <a:spcPct val="100000"/>
              </a:lnSpc>
              <a:defRPr/>
            </a:lvl1pPr>
          </a:lstStyle>
          <a:p>
            <a:endParaRPr lang="de-DE" dirty="0"/>
          </a:p>
        </p:txBody>
      </p:sp>
      <p:sp>
        <p:nvSpPr>
          <p:cNvPr id="3" name="Datumsplatzhalter 2"/>
          <p:cNvSpPr>
            <a:spLocks noGrp="1"/>
          </p:cNvSpPr>
          <p:nvPr>
            <p:ph type="dt" sz="half" idx="10"/>
          </p:nvPr>
        </p:nvSpPr>
        <p:spPr>
          <a:xfrm>
            <a:off x="323849" y="6398078"/>
            <a:ext cx="2133600" cy="323397"/>
          </a:xfrm>
        </p:spPr>
        <p:txBody>
          <a:bodyPr/>
          <a:lstStyle/>
          <a:p>
            <a:fld id="{F0002269-D6D2-4670-A522-6A9EE142C4BA}" type="datetime1">
              <a:rPr lang="de-DE" smtClean="0">
                <a:solidFill>
                  <a:prstClr val="black">
                    <a:tint val="75000"/>
                  </a:prstClr>
                </a:solidFill>
              </a:rPr>
              <a:pPr/>
              <a:t>04.03.2015</a:t>
            </a:fld>
            <a:endParaRPr lang="de-DE" dirty="0">
              <a:solidFill>
                <a:prstClr val="black">
                  <a:tint val="75000"/>
                </a:prstClr>
              </a:solidFill>
            </a:endParaRPr>
          </a:p>
        </p:txBody>
      </p:sp>
      <p:sp>
        <p:nvSpPr>
          <p:cNvPr id="4" name="Fußzeilenplatzhalter 3"/>
          <p:cNvSpPr>
            <a:spLocks noGrp="1"/>
          </p:cNvSpPr>
          <p:nvPr>
            <p:ph type="ftr" sz="quarter" idx="11"/>
          </p:nvPr>
        </p:nvSpPr>
        <p:spPr>
          <a:xfrm>
            <a:off x="2457450" y="6398078"/>
            <a:ext cx="4229895" cy="323397"/>
          </a:xfrm>
        </p:spPr>
        <p:txBody>
          <a:bodyPr/>
          <a:lstStyle/>
          <a:p>
            <a:endParaRPr lang="de-DE" dirty="0">
              <a:solidFill>
                <a:prstClr val="black">
                  <a:tint val="75000"/>
                </a:prstClr>
              </a:solidFill>
            </a:endParaRPr>
          </a:p>
        </p:txBody>
      </p:sp>
      <p:sp>
        <p:nvSpPr>
          <p:cNvPr id="5" name="Foliennummernplatzhalter 4"/>
          <p:cNvSpPr>
            <a:spLocks noGrp="1"/>
          </p:cNvSpPr>
          <p:nvPr>
            <p:ph type="sldNum" sz="quarter" idx="12"/>
          </p:nvPr>
        </p:nvSpPr>
        <p:spPr>
          <a:xfrm>
            <a:off x="6687343" y="6398078"/>
            <a:ext cx="2133600" cy="323397"/>
          </a:xfrm>
        </p:spPr>
        <p:txBody>
          <a:bodyPr/>
          <a:lstStyle/>
          <a:p>
            <a:fld id="{9DC1E638-3F78-4E0D-883A-B278700C48C0}" type="slidenum">
              <a:rPr lang="de-DE" smtClean="0">
                <a:solidFill>
                  <a:prstClr val="black">
                    <a:tint val="75000"/>
                  </a:prstClr>
                </a:solidFill>
              </a:rPr>
              <a:pPr/>
              <a:t>‹#›</a:t>
            </a:fld>
            <a:endParaRPr lang="de-DE" dirty="0">
              <a:solidFill>
                <a:prstClr val="black">
                  <a:tint val="75000"/>
                </a:prstClr>
              </a:solidFill>
            </a:endParaRPr>
          </a:p>
        </p:txBody>
      </p:sp>
      <p:sp>
        <p:nvSpPr>
          <p:cNvPr id="9" name="Textplatzhalter 7"/>
          <p:cNvSpPr>
            <a:spLocks noGrp="1"/>
          </p:cNvSpPr>
          <p:nvPr>
            <p:ph type="body" sz="quarter" idx="13"/>
          </p:nvPr>
        </p:nvSpPr>
        <p:spPr>
          <a:xfrm>
            <a:off x="323851" y="854994"/>
            <a:ext cx="8496300" cy="336244"/>
          </a:xfrm>
        </p:spPr>
        <p:txBody>
          <a:bodyPr lIns="0" tIns="0" rIns="0" bIns="0" anchor="t" anchorCtr="0">
            <a:noAutofit/>
          </a:bodyPr>
          <a:lstStyle>
            <a:lvl1pPr marL="0" indent="0">
              <a:spcAft>
                <a:spcPts val="600"/>
              </a:spcAft>
              <a:buNone/>
              <a:defRPr sz="2000"/>
            </a:lvl1pPr>
          </a:lstStyle>
          <a:p>
            <a:pPr lvl="0"/>
            <a:r>
              <a:rPr lang="en-US" dirty="0" smtClean="0"/>
              <a:t>Click to edit Master text styles</a:t>
            </a:r>
          </a:p>
        </p:txBody>
      </p:sp>
    </p:spTree>
    <p:extLst>
      <p:ext uri="{BB962C8B-B14F-4D97-AF65-F5344CB8AC3E}">
        <p14:creationId xmlns:p14="http://schemas.microsoft.com/office/powerpoint/2010/main" val="2273509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cSld name="9_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lvl1pPr>
              <a:defRPr/>
            </a:lvl1pPr>
          </a:lstStyle>
          <a:p>
            <a:endParaRPr lang="de-DE" altLang="de-DE" dirty="0">
              <a:solidFill>
                <a:srgbClr val="000000"/>
              </a:solidFill>
            </a:endParaRPr>
          </a:p>
        </p:txBody>
      </p:sp>
    </p:spTree>
    <p:extLst>
      <p:ext uri="{BB962C8B-B14F-4D97-AF65-F5344CB8AC3E}">
        <p14:creationId xmlns:p14="http://schemas.microsoft.com/office/powerpoint/2010/main" val="4211507738"/>
      </p:ext>
    </p:extLst>
  </p:cSld>
  <p:clrMapOvr>
    <a:masterClrMapping/>
  </p:clrMapOvr>
  <p:transition spd="med">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Title - charteo.com / Design 1">
    <p:spTree>
      <p:nvGrpSpPr>
        <p:cNvPr id="1" name=""/>
        <p:cNvGrpSpPr/>
        <p:nvPr/>
      </p:nvGrpSpPr>
      <p:grpSpPr>
        <a:xfrm>
          <a:off x="0" y="0"/>
          <a:ext cx="0" cy="0"/>
          <a:chOff x="0" y="0"/>
          <a:chExt cx="0" cy="0"/>
        </a:xfrm>
      </p:grpSpPr>
    </p:spTree>
    <p:extLst>
      <p:ext uri="{BB962C8B-B14F-4D97-AF65-F5344CB8AC3E}">
        <p14:creationId xmlns:p14="http://schemas.microsoft.com/office/powerpoint/2010/main" val="2689295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A326FE67-D065-4A41-B4E3-FA573F18D7F3}" type="datetime1">
              <a:rPr lang="de-DE" smtClean="0"/>
              <a:pPr/>
              <a:t>04.03.2015</a:t>
            </a:fld>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9DC1E638-3F78-4E0D-883A-B278700C48C0}" type="slidenum">
              <a:rPr lang="de-DE" smtClean="0"/>
              <a:pPr/>
              <a:t>‹#›</a:t>
            </a:fld>
            <a:endParaRPr lang="de-DE"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Nur Titel">
    <p:spTree>
      <p:nvGrpSpPr>
        <p:cNvPr id="1" name=""/>
        <p:cNvGrpSpPr/>
        <p:nvPr/>
      </p:nvGrpSpPr>
      <p:grpSpPr>
        <a:xfrm>
          <a:off x="0" y="0"/>
          <a:ext cx="0" cy="0"/>
          <a:chOff x="0" y="0"/>
          <a:chExt cx="0" cy="0"/>
        </a:xfrm>
      </p:grpSpPr>
      <p:sp>
        <p:nvSpPr>
          <p:cNvPr id="2" name="Titel 1"/>
          <p:cNvSpPr>
            <a:spLocks noGrp="1"/>
          </p:cNvSpPr>
          <p:nvPr>
            <p:ph type="title"/>
          </p:nvPr>
        </p:nvSpPr>
        <p:spPr>
          <a:xfrm>
            <a:off x="323850" y="238541"/>
            <a:ext cx="8497092" cy="616455"/>
          </a:xfrm>
        </p:spPr>
        <p:txBody>
          <a:bodyPr anchor="ctr" anchorCtr="0">
            <a:noAutofit/>
          </a:bodyPr>
          <a:lstStyle>
            <a:lvl1pPr>
              <a:lnSpc>
                <a:spcPct val="100000"/>
              </a:lnSpc>
              <a:defRPr/>
            </a:lvl1pPr>
          </a:lstStyle>
          <a:p>
            <a:endParaRPr lang="de-DE" dirty="0"/>
          </a:p>
        </p:txBody>
      </p:sp>
      <p:sp>
        <p:nvSpPr>
          <p:cNvPr id="3" name="Datumsplatzhalter 2"/>
          <p:cNvSpPr>
            <a:spLocks noGrp="1"/>
          </p:cNvSpPr>
          <p:nvPr>
            <p:ph type="dt" sz="half" idx="10"/>
          </p:nvPr>
        </p:nvSpPr>
        <p:spPr>
          <a:xfrm>
            <a:off x="323849" y="6398078"/>
            <a:ext cx="2133600" cy="323397"/>
          </a:xfrm>
        </p:spPr>
        <p:txBody>
          <a:bodyPr/>
          <a:lstStyle/>
          <a:p>
            <a:fld id="{98AC5818-DCD0-4E76-80E1-135EF361733A}" type="datetime1">
              <a:rPr lang="de-DE" smtClean="0"/>
              <a:pPr/>
              <a:t>04.03.2015</a:t>
            </a:fld>
            <a:endParaRPr lang="de-DE" dirty="0"/>
          </a:p>
        </p:txBody>
      </p:sp>
      <p:sp>
        <p:nvSpPr>
          <p:cNvPr id="4" name="Fußzeilenplatzhalter 3"/>
          <p:cNvSpPr>
            <a:spLocks noGrp="1"/>
          </p:cNvSpPr>
          <p:nvPr>
            <p:ph type="ftr" sz="quarter" idx="11"/>
          </p:nvPr>
        </p:nvSpPr>
        <p:spPr>
          <a:xfrm>
            <a:off x="2457450" y="6398078"/>
            <a:ext cx="4229895" cy="323397"/>
          </a:xfrm>
        </p:spPr>
        <p:txBody>
          <a:bodyPr/>
          <a:lstStyle/>
          <a:p>
            <a:endParaRPr lang="de-DE" dirty="0"/>
          </a:p>
        </p:txBody>
      </p:sp>
      <p:sp>
        <p:nvSpPr>
          <p:cNvPr id="5" name="Foliennummernplatzhalter 4"/>
          <p:cNvSpPr>
            <a:spLocks noGrp="1"/>
          </p:cNvSpPr>
          <p:nvPr>
            <p:ph type="sldNum" sz="quarter" idx="12"/>
          </p:nvPr>
        </p:nvSpPr>
        <p:spPr>
          <a:xfrm>
            <a:off x="6687343" y="6398078"/>
            <a:ext cx="2133600" cy="323397"/>
          </a:xfrm>
        </p:spPr>
        <p:txBody>
          <a:bodyPr/>
          <a:lstStyle/>
          <a:p>
            <a:fld id="{9DC1E638-3F78-4E0D-883A-B278700C48C0}" type="slidenum">
              <a:rPr lang="de-DE" smtClean="0"/>
              <a:pPr/>
              <a:t>‹#›</a:t>
            </a:fld>
            <a:endParaRPr lang="de-DE" dirty="0"/>
          </a:p>
        </p:txBody>
      </p:sp>
      <p:sp>
        <p:nvSpPr>
          <p:cNvPr id="9" name="Textplatzhalter 7"/>
          <p:cNvSpPr>
            <a:spLocks noGrp="1"/>
          </p:cNvSpPr>
          <p:nvPr>
            <p:ph type="body" sz="quarter" idx="13"/>
          </p:nvPr>
        </p:nvSpPr>
        <p:spPr>
          <a:xfrm>
            <a:off x="323851" y="854994"/>
            <a:ext cx="8496300" cy="336244"/>
          </a:xfrm>
        </p:spPr>
        <p:txBody>
          <a:bodyPr lIns="0" tIns="0" rIns="0" bIns="0" anchor="t" anchorCtr="0">
            <a:noAutofit/>
          </a:bodyPr>
          <a:lstStyle>
            <a:lvl1pPr marL="0" indent="0">
              <a:spcAft>
                <a:spcPts val="600"/>
              </a:spcAft>
              <a:buNone/>
              <a:defRPr sz="2000"/>
            </a:lvl1pPr>
          </a:lstStyle>
          <a:p>
            <a:pPr lvl="0"/>
            <a:r>
              <a:rPr lang="en-US" dirty="0" smtClean="0"/>
              <a:t>Click to edit Master text styles</a:t>
            </a:r>
          </a:p>
        </p:txBody>
      </p:sp>
    </p:spTree>
    <p:extLst>
      <p:ext uri="{BB962C8B-B14F-4D97-AF65-F5344CB8AC3E}">
        <p14:creationId xmlns:p14="http://schemas.microsoft.com/office/powerpoint/2010/main" val="3946442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Nur Titel">
    <p:spTree>
      <p:nvGrpSpPr>
        <p:cNvPr id="1" name=""/>
        <p:cNvGrpSpPr/>
        <p:nvPr/>
      </p:nvGrpSpPr>
      <p:grpSpPr>
        <a:xfrm>
          <a:off x="0" y="0"/>
          <a:ext cx="0" cy="0"/>
          <a:chOff x="0" y="0"/>
          <a:chExt cx="0" cy="0"/>
        </a:xfrm>
      </p:grpSpPr>
      <p:sp>
        <p:nvSpPr>
          <p:cNvPr id="2" name="Titel 1"/>
          <p:cNvSpPr>
            <a:spLocks noGrp="1"/>
          </p:cNvSpPr>
          <p:nvPr>
            <p:ph type="title"/>
          </p:nvPr>
        </p:nvSpPr>
        <p:spPr>
          <a:xfrm>
            <a:off x="323850" y="238541"/>
            <a:ext cx="8497092" cy="616455"/>
          </a:xfrm>
        </p:spPr>
        <p:txBody>
          <a:bodyPr anchor="ctr" anchorCtr="0">
            <a:noAutofit/>
          </a:bodyPr>
          <a:lstStyle>
            <a:lvl1pPr>
              <a:lnSpc>
                <a:spcPct val="100000"/>
              </a:lnSpc>
              <a:defRPr/>
            </a:lvl1pPr>
          </a:lstStyle>
          <a:p>
            <a:endParaRPr lang="de-DE" dirty="0"/>
          </a:p>
        </p:txBody>
      </p:sp>
      <p:sp>
        <p:nvSpPr>
          <p:cNvPr id="3" name="Datumsplatzhalter 2"/>
          <p:cNvSpPr>
            <a:spLocks noGrp="1"/>
          </p:cNvSpPr>
          <p:nvPr>
            <p:ph type="dt" sz="half" idx="10"/>
          </p:nvPr>
        </p:nvSpPr>
        <p:spPr>
          <a:xfrm>
            <a:off x="323849" y="6398078"/>
            <a:ext cx="2133600" cy="323397"/>
          </a:xfrm>
        </p:spPr>
        <p:txBody>
          <a:bodyPr/>
          <a:lstStyle/>
          <a:p>
            <a:fld id="{45F5F748-4F86-46DA-9850-12A8786DE1F8}" type="datetime1">
              <a:rPr lang="de-DE" smtClean="0"/>
              <a:pPr/>
              <a:t>04.03.2015</a:t>
            </a:fld>
            <a:endParaRPr lang="de-DE" dirty="0"/>
          </a:p>
        </p:txBody>
      </p:sp>
      <p:sp>
        <p:nvSpPr>
          <p:cNvPr id="4" name="Fußzeilenplatzhalter 3"/>
          <p:cNvSpPr>
            <a:spLocks noGrp="1"/>
          </p:cNvSpPr>
          <p:nvPr>
            <p:ph type="ftr" sz="quarter" idx="11"/>
          </p:nvPr>
        </p:nvSpPr>
        <p:spPr>
          <a:xfrm>
            <a:off x="2457450" y="6398078"/>
            <a:ext cx="4229895" cy="323397"/>
          </a:xfrm>
        </p:spPr>
        <p:txBody>
          <a:bodyPr/>
          <a:lstStyle/>
          <a:p>
            <a:endParaRPr lang="de-DE" dirty="0"/>
          </a:p>
        </p:txBody>
      </p:sp>
      <p:sp>
        <p:nvSpPr>
          <p:cNvPr id="5" name="Foliennummernplatzhalter 4"/>
          <p:cNvSpPr>
            <a:spLocks noGrp="1"/>
          </p:cNvSpPr>
          <p:nvPr>
            <p:ph type="sldNum" sz="quarter" idx="12"/>
          </p:nvPr>
        </p:nvSpPr>
        <p:spPr>
          <a:xfrm>
            <a:off x="6687343" y="6398078"/>
            <a:ext cx="2133600" cy="323397"/>
          </a:xfrm>
        </p:spPr>
        <p:txBody>
          <a:bodyPr/>
          <a:lstStyle/>
          <a:p>
            <a:fld id="{9DC1E638-3F78-4E0D-883A-B278700C48C0}" type="slidenum">
              <a:rPr lang="de-DE" smtClean="0"/>
              <a:pPr/>
              <a:t>‹#›</a:t>
            </a:fld>
            <a:endParaRPr lang="de-DE" dirty="0"/>
          </a:p>
        </p:txBody>
      </p:sp>
      <p:sp>
        <p:nvSpPr>
          <p:cNvPr id="9" name="Textplatzhalter 7"/>
          <p:cNvSpPr>
            <a:spLocks noGrp="1"/>
          </p:cNvSpPr>
          <p:nvPr>
            <p:ph type="body" sz="quarter" idx="13"/>
          </p:nvPr>
        </p:nvSpPr>
        <p:spPr>
          <a:xfrm>
            <a:off x="323851" y="854994"/>
            <a:ext cx="8496300" cy="336244"/>
          </a:xfrm>
        </p:spPr>
        <p:txBody>
          <a:bodyPr lIns="0" tIns="0" rIns="0" bIns="0" anchor="t" anchorCtr="0">
            <a:noAutofit/>
          </a:bodyPr>
          <a:lstStyle>
            <a:lvl1pPr marL="0" indent="0">
              <a:spcAft>
                <a:spcPts val="600"/>
              </a:spcAft>
              <a:buNone/>
              <a:defRPr sz="2000"/>
            </a:lvl1pPr>
          </a:lstStyle>
          <a:p>
            <a:pPr lvl="0"/>
            <a:r>
              <a:rPr lang="en-US" dirty="0" smtClean="0"/>
              <a:t>Click to edit Master text styles</a:t>
            </a:r>
          </a:p>
        </p:txBody>
      </p:sp>
    </p:spTree>
    <p:extLst>
      <p:ext uri="{BB962C8B-B14F-4D97-AF65-F5344CB8AC3E}">
        <p14:creationId xmlns:p14="http://schemas.microsoft.com/office/powerpoint/2010/main" val="113469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Nur Titel">
    <p:spTree>
      <p:nvGrpSpPr>
        <p:cNvPr id="1" name=""/>
        <p:cNvGrpSpPr/>
        <p:nvPr/>
      </p:nvGrpSpPr>
      <p:grpSpPr>
        <a:xfrm>
          <a:off x="0" y="0"/>
          <a:ext cx="0" cy="0"/>
          <a:chOff x="0" y="0"/>
          <a:chExt cx="0" cy="0"/>
        </a:xfrm>
      </p:grpSpPr>
      <p:sp>
        <p:nvSpPr>
          <p:cNvPr id="2" name="Titel 1"/>
          <p:cNvSpPr>
            <a:spLocks noGrp="1"/>
          </p:cNvSpPr>
          <p:nvPr>
            <p:ph type="title"/>
          </p:nvPr>
        </p:nvSpPr>
        <p:spPr>
          <a:xfrm>
            <a:off x="323850" y="238541"/>
            <a:ext cx="8497092" cy="616455"/>
          </a:xfrm>
        </p:spPr>
        <p:txBody>
          <a:bodyPr anchor="ctr" anchorCtr="0">
            <a:noAutofit/>
          </a:bodyPr>
          <a:lstStyle>
            <a:lvl1pPr>
              <a:lnSpc>
                <a:spcPct val="100000"/>
              </a:lnSpc>
              <a:defRPr/>
            </a:lvl1pPr>
          </a:lstStyle>
          <a:p>
            <a:endParaRPr lang="de-DE" dirty="0"/>
          </a:p>
        </p:txBody>
      </p:sp>
      <p:sp>
        <p:nvSpPr>
          <p:cNvPr id="3" name="Datumsplatzhalter 2"/>
          <p:cNvSpPr>
            <a:spLocks noGrp="1"/>
          </p:cNvSpPr>
          <p:nvPr>
            <p:ph type="dt" sz="half" idx="10"/>
          </p:nvPr>
        </p:nvSpPr>
        <p:spPr>
          <a:xfrm>
            <a:off x="323849" y="6398078"/>
            <a:ext cx="2133600" cy="323397"/>
          </a:xfrm>
        </p:spPr>
        <p:txBody>
          <a:bodyPr/>
          <a:lstStyle/>
          <a:p>
            <a:fld id="{28B6C16D-56A7-4F2B-8E36-DA577987DEFB}" type="datetime1">
              <a:rPr lang="de-DE" smtClean="0"/>
              <a:pPr/>
              <a:t>04.03.2015</a:t>
            </a:fld>
            <a:endParaRPr lang="de-DE" dirty="0"/>
          </a:p>
        </p:txBody>
      </p:sp>
      <p:sp>
        <p:nvSpPr>
          <p:cNvPr id="4" name="Fußzeilenplatzhalter 3"/>
          <p:cNvSpPr>
            <a:spLocks noGrp="1"/>
          </p:cNvSpPr>
          <p:nvPr>
            <p:ph type="ftr" sz="quarter" idx="11"/>
          </p:nvPr>
        </p:nvSpPr>
        <p:spPr>
          <a:xfrm>
            <a:off x="2457450" y="6398078"/>
            <a:ext cx="4229895" cy="323397"/>
          </a:xfrm>
        </p:spPr>
        <p:txBody>
          <a:bodyPr/>
          <a:lstStyle/>
          <a:p>
            <a:endParaRPr lang="de-DE" dirty="0"/>
          </a:p>
        </p:txBody>
      </p:sp>
      <p:sp>
        <p:nvSpPr>
          <p:cNvPr id="5" name="Foliennummernplatzhalter 4"/>
          <p:cNvSpPr>
            <a:spLocks noGrp="1"/>
          </p:cNvSpPr>
          <p:nvPr>
            <p:ph type="sldNum" sz="quarter" idx="12"/>
          </p:nvPr>
        </p:nvSpPr>
        <p:spPr>
          <a:xfrm>
            <a:off x="6687343" y="6398078"/>
            <a:ext cx="2133600" cy="323397"/>
          </a:xfrm>
        </p:spPr>
        <p:txBody>
          <a:bodyPr/>
          <a:lstStyle/>
          <a:p>
            <a:fld id="{9DC1E638-3F78-4E0D-883A-B278700C48C0}" type="slidenum">
              <a:rPr lang="de-DE" smtClean="0"/>
              <a:pPr/>
              <a:t>‹#›</a:t>
            </a:fld>
            <a:endParaRPr lang="de-DE" dirty="0"/>
          </a:p>
        </p:txBody>
      </p:sp>
      <p:sp>
        <p:nvSpPr>
          <p:cNvPr id="9" name="Textplatzhalter 7"/>
          <p:cNvSpPr>
            <a:spLocks noGrp="1"/>
          </p:cNvSpPr>
          <p:nvPr>
            <p:ph type="body" sz="quarter" idx="13"/>
          </p:nvPr>
        </p:nvSpPr>
        <p:spPr>
          <a:xfrm>
            <a:off x="323851" y="854994"/>
            <a:ext cx="8496300" cy="336244"/>
          </a:xfrm>
        </p:spPr>
        <p:txBody>
          <a:bodyPr lIns="0" tIns="0" rIns="0" bIns="0" anchor="t" anchorCtr="0">
            <a:noAutofit/>
          </a:bodyPr>
          <a:lstStyle>
            <a:lvl1pPr marL="0" indent="0">
              <a:spcAft>
                <a:spcPts val="600"/>
              </a:spcAft>
              <a:buNone/>
              <a:defRPr sz="2000"/>
            </a:lvl1pPr>
          </a:lstStyle>
          <a:p>
            <a:pPr lvl="0"/>
            <a:r>
              <a:rPr lang="en-US" dirty="0" smtClean="0"/>
              <a:t>Click to edit Master text styles</a:t>
            </a:r>
          </a:p>
        </p:txBody>
      </p:sp>
    </p:spTree>
    <p:extLst>
      <p:ext uri="{BB962C8B-B14F-4D97-AF65-F5344CB8AC3E}">
        <p14:creationId xmlns:p14="http://schemas.microsoft.com/office/powerpoint/2010/main" val="875171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4_Nur Titel">
    <p:spTree>
      <p:nvGrpSpPr>
        <p:cNvPr id="1" name=""/>
        <p:cNvGrpSpPr/>
        <p:nvPr/>
      </p:nvGrpSpPr>
      <p:grpSpPr>
        <a:xfrm>
          <a:off x="0" y="0"/>
          <a:ext cx="0" cy="0"/>
          <a:chOff x="0" y="0"/>
          <a:chExt cx="0" cy="0"/>
        </a:xfrm>
      </p:grpSpPr>
      <p:sp>
        <p:nvSpPr>
          <p:cNvPr id="2" name="Titel 1"/>
          <p:cNvSpPr>
            <a:spLocks noGrp="1"/>
          </p:cNvSpPr>
          <p:nvPr>
            <p:ph type="title"/>
          </p:nvPr>
        </p:nvSpPr>
        <p:spPr>
          <a:xfrm>
            <a:off x="323850" y="238541"/>
            <a:ext cx="8497092" cy="616455"/>
          </a:xfrm>
        </p:spPr>
        <p:txBody>
          <a:bodyPr anchor="ctr" anchorCtr="0">
            <a:noAutofit/>
          </a:bodyPr>
          <a:lstStyle>
            <a:lvl1pPr>
              <a:lnSpc>
                <a:spcPct val="100000"/>
              </a:lnSpc>
              <a:defRPr/>
            </a:lvl1pPr>
          </a:lstStyle>
          <a:p>
            <a:endParaRPr lang="de-DE" dirty="0"/>
          </a:p>
        </p:txBody>
      </p:sp>
      <p:sp>
        <p:nvSpPr>
          <p:cNvPr id="3" name="Datumsplatzhalter 2"/>
          <p:cNvSpPr>
            <a:spLocks noGrp="1"/>
          </p:cNvSpPr>
          <p:nvPr>
            <p:ph type="dt" sz="half" idx="10"/>
          </p:nvPr>
        </p:nvSpPr>
        <p:spPr>
          <a:xfrm>
            <a:off x="323849" y="6398078"/>
            <a:ext cx="2133600" cy="323397"/>
          </a:xfrm>
        </p:spPr>
        <p:txBody>
          <a:bodyPr/>
          <a:lstStyle/>
          <a:p>
            <a:fld id="{BEE4BB7B-4521-461C-850B-156B50F7D461}" type="datetime1">
              <a:rPr lang="de-DE" smtClean="0"/>
              <a:pPr/>
              <a:t>04.03.2015</a:t>
            </a:fld>
            <a:endParaRPr lang="de-DE" dirty="0"/>
          </a:p>
        </p:txBody>
      </p:sp>
      <p:sp>
        <p:nvSpPr>
          <p:cNvPr id="4" name="Fußzeilenplatzhalter 3"/>
          <p:cNvSpPr>
            <a:spLocks noGrp="1"/>
          </p:cNvSpPr>
          <p:nvPr>
            <p:ph type="ftr" sz="quarter" idx="11"/>
          </p:nvPr>
        </p:nvSpPr>
        <p:spPr>
          <a:xfrm>
            <a:off x="2457450" y="6398078"/>
            <a:ext cx="4229895" cy="323397"/>
          </a:xfrm>
        </p:spPr>
        <p:txBody>
          <a:bodyPr/>
          <a:lstStyle/>
          <a:p>
            <a:endParaRPr lang="de-DE" dirty="0"/>
          </a:p>
        </p:txBody>
      </p:sp>
      <p:sp>
        <p:nvSpPr>
          <p:cNvPr id="5" name="Foliennummernplatzhalter 4"/>
          <p:cNvSpPr>
            <a:spLocks noGrp="1"/>
          </p:cNvSpPr>
          <p:nvPr>
            <p:ph type="sldNum" sz="quarter" idx="12"/>
          </p:nvPr>
        </p:nvSpPr>
        <p:spPr>
          <a:xfrm>
            <a:off x="6687343" y="6398078"/>
            <a:ext cx="2133600" cy="323397"/>
          </a:xfrm>
        </p:spPr>
        <p:txBody>
          <a:bodyPr/>
          <a:lstStyle/>
          <a:p>
            <a:fld id="{9DC1E638-3F78-4E0D-883A-B278700C48C0}" type="slidenum">
              <a:rPr lang="de-DE" smtClean="0"/>
              <a:pPr/>
              <a:t>‹#›</a:t>
            </a:fld>
            <a:endParaRPr lang="de-DE" dirty="0"/>
          </a:p>
        </p:txBody>
      </p:sp>
      <p:sp>
        <p:nvSpPr>
          <p:cNvPr id="9" name="Textplatzhalter 7"/>
          <p:cNvSpPr>
            <a:spLocks noGrp="1"/>
          </p:cNvSpPr>
          <p:nvPr>
            <p:ph type="body" sz="quarter" idx="13"/>
          </p:nvPr>
        </p:nvSpPr>
        <p:spPr>
          <a:xfrm>
            <a:off x="323851" y="854994"/>
            <a:ext cx="8496300" cy="336244"/>
          </a:xfrm>
        </p:spPr>
        <p:txBody>
          <a:bodyPr lIns="0" tIns="0" rIns="0" bIns="0" anchor="t" anchorCtr="0">
            <a:noAutofit/>
          </a:bodyPr>
          <a:lstStyle>
            <a:lvl1pPr marL="0" indent="0">
              <a:spcAft>
                <a:spcPts val="600"/>
              </a:spcAft>
              <a:buNone/>
              <a:defRPr sz="2000"/>
            </a:lvl1pPr>
          </a:lstStyle>
          <a:p>
            <a:pPr lvl="0"/>
            <a:r>
              <a:rPr lang="en-US" dirty="0" smtClean="0"/>
              <a:t>Click to edit Master text styles</a:t>
            </a:r>
          </a:p>
        </p:txBody>
      </p:sp>
    </p:spTree>
    <p:extLst>
      <p:ext uri="{BB962C8B-B14F-4D97-AF65-F5344CB8AC3E}">
        <p14:creationId xmlns:p14="http://schemas.microsoft.com/office/powerpoint/2010/main" val="3330716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5_Nur Titel">
    <p:spTree>
      <p:nvGrpSpPr>
        <p:cNvPr id="1" name=""/>
        <p:cNvGrpSpPr/>
        <p:nvPr/>
      </p:nvGrpSpPr>
      <p:grpSpPr>
        <a:xfrm>
          <a:off x="0" y="0"/>
          <a:ext cx="0" cy="0"/>
          <a:chOff x="0" y="0"/>
          <a:chExt cx="0" cy="0"/>
        </a:xfrm>
      </p:grpSpPr>
      <p:sp>
        <p:nvSpPr>
          <p:cNvPr id="2" name="Titel 1"/>
          <p:cNvSpPr>
            <a:spLocks noGrp="1"/>
          </p:cNvSpPr>
          <p:nvPr>
            <p:ph type="title"/>
          </p:nvPr>
        </p:nvSpPr>
        <p:spPr>
          <a:xfrm>
            <a:off x="323850" y="238541"/>
            <a:ext cx="8497092" cy="616455"/>
          </a:xfrm>
        </p:spPr>
        <p:txBody>
          <a:bodyPr anchor="ctr" anchorCtr="0">
            <a:noAutofit/>
          </a:bodyPr>
          <a:lstStyle>
            <a:lvl1pPr>
              <a:lnSpc>
                <a:spcPct val="100000"/>
              </a:lnSpc>
              <a:defRPr/>
            </a:lvl1pPr>
          </a:lstStyle>
          <a:p>
            <a:endParaRPr lang="de-DE" dirty="0"/>
          </a:p>
        </p:txBody>
      </p:sp>
      <p:sp>
        <p:nvSpPr>
          <p:cNvPr id="3" name="Datumsplatzhalter 2"/>
          <p:cNvSpPr>
            <a:spLocks noGrp="1"/>
          </p:cNvSpPr>
          <p:nvPr>
            <p:ph type="dt" sz="half" idx="10"/>
          </p:nvPr>
        </p:nvSpPr>
        <p:spPr>
          <a:xfrm>
            <a:off x="323849" y="6398078"/>
            <a:ext cx="2133600" cy="323397"/>
          </a:xfrm>
        </p:spPr>
        <p:txBody>
          <a:bodyPr/>
          <a:lstStyle/>
          <a:p>
            <a:fld id="{39922D6A-44CD-4BE2-B417-658E09790FCA}" type="datetime1">
              <a:rPr lang="de-DE" smtClean="0"/>
              <a:pPr/>
              <a:t>04.03.2015</a:t>
            </a:fld>
            <a:endParaRPr lang="de-DE" dirty="0"/>
          </a:p>
        </p:txBody>
      </p:sp>
      <p:sp>
        <p:nvSpPr>
          <p:cNvPr id="4" name="Fußzeilenplatzhalter 3"/>
          <p:cNvSpPr>
            <a:spLocks noGrp="1"/>
          </p:cNvSpPr>
          <p:nvPr>
            <p:ph type="ftr" sz="quarter" idx="11"/>
          </p:nvPr>
        </p:nvSpPr>
        <p:spPr>
          <a:xfrm>
            <a:off x="2457450" y="6398078"/>
            <a:ext cx="4229895" cy="323397"/>
          </a:xfrm>
        </p:spPr>
        <p:txBody>
          <a:bodyPr/>
          <a:lstStyle/>
          <a:p>
            <a:endParaRPr lang="de-DE" dirty="0"/>
          </a:p>
        </p:txBody>
      </p:sp>
      <p:sp>
        <p:nvSpPr>
          <p:cNvPr id="5" name="Foliennummernplatzhalter 4"/>
          <p:cNvSpPr>
            <a:spLocks noGrp="1"/>
          </p:cNvSpPr>
          <p:nvPr>
            <p:ph type="sldNum" sz="quarter" idx="12"/>
          </p:nvPr>
        </p:nvSpPr>
        <p:spPr>
          <a:xfrm>
            <a:off x="6687343" y="6398078"/>
            <a:ext cx="2133600" cy="323397"/>
          </a:xfrm>
        </p:spPr>
        <p:txBody>
          <a:bodyPr/>
          <a:lstStyle/>
          <a:p>
            <a:fld id="{9DC1E638-3F78-4E0D-883A-B278700C48C0}" type="slidenum">
              <a:rPr lang="de-DE" smtClean="0"/>
              <a:pPr/>
              <a:t>‹#›</a:t>
            </a:fld>
            <a:endParaRPr lang="de-DE" dirty="0"/>
          </a:p>
        </p:txBody>
      </p:sp>
      <p:sp>
        <p:nvSpPr>
          <p:cNvPr id="9" name="Textplatzhalter 7"/>
          <p:cNvSpPr>
            <a:spLocks noGrp="1"/>
          </p:cNvSpPr>
          <p:nvPr>
            <p:ph type="body" sz="quarter" idx="13"/>
          </p:nvPr>
        </p:nvSpPr>
        <p:spPr>
          <a:xfrm>
            <a:off x="323851" y="854994"/>
            <a:ext cx="8496300" cy="336244"/>
          </a:xfrm>
        </p:spPr>
        <p:txBody>
          <a:bodyPr lIns="0" tIns="0" rIns="0" bIns="0" anchor="t" anchorCtr="0">
            <a:noAutofit/>
          </a:bodyPr>
          <a:lstStyle>
            <a:lvl1pPr marL="0" indent="0">
              <a:spcAft>
                <a:spcPts val="600"/>
              </a:spcAft>
              <a:buNone/>
              <a:defRPr sz="2000"/>
            </a:lvl1pPr>
          </a:lstStyle>
          <a:p>
            <a:pPr lvl="0"/>
            <a:r>
              <a:rPr lang="en-US" dirty="0" smtClean="0"/>
              <a:t>Click to edit Master text styles</a:t>
            </a:r>
          </a:p>
        </p:txBody>
      </p:sp>
    </p:spTree>
    <p:extLst>
      <p:ext uri="{BB962C8B-B14F-4D97-AF65-F5344CB8AC3E}">
        <p14:creationId xmlns:p14="http://schemas.microsoft.com/office/powerpoint/2010/main" val="3767367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7_Nur Titel">
    <p:spTree>
      <p:nvGrpSpPr>
        <p:cNvPr id="1" name=""/>
        <p:cNvGrpSpPr/>
        <p:nvPr/>
      </p:nvGrpSpPr>
      <p:grpSpPr>
        <a:xfrm>
          <a:off x="0" y="0"/>
          <a:ext cx="0" cy="0"/>
          <a:chOff x="0" y="0"/>
          <a:chExt cx="0" cy="0"/>
        </a:xfrm>
      </p:grpSpPr>
      <p:sp>
        <p:nvSpPr>
          <p:cNvPr id="2" name="Titel 1"/>
          <p:cNvSpPr>
            <a:spLocks noGrp="1"/>
          </p:cNvSpPr>
          <p:nvPr>
            <p:ph type="title"/>
          </p:nvPr>
        </p:nvSpPr>
        <p:spPr>
          <a:xfrm>
            <a:off x="323850" y="238541"/>
            <a:ext cx="8497092" cy="616455"/>
          </a:xfrm>
        </p:spPr>
        <p:txBody>
          <a:bodyPr anchor="ctr" anchorCtr="0">
            <a:noAutofit/>
          </a:bodyPr>
          <a:lstStyle>
            <a:lvl1pPr>
              <a:lnSpc>
                <a:spcPct val="100000"/>
              </a:lnSpc>
              <a:defRPr/>
            </a:lvl1pPr>
          </a:lstStyle>
          <a:p>
            <a:endParaRPr lang="de-DE" dirty="0"/>
          </a:p>
        </p:txBody>
      </p:sp>
      <p:sp>
        <p:nvSpPr>
          <p:cNvPr id="3" name="Datumsplatzhalter 2"/>
          <p:cNvSpPr>
            <a:spLocks noGrp="1"/>
          </p:cNvSpPr>
          <p:nvPr>
            <p:ph type="dt" sz="half" idx="10"/>
          </p:nvPr>
        </p:nvSpPr>
        <p:spPr>
          <a:xfrm>
            <a:off x="323849" y="6398078"/>
            <a:ext cx="2133600" cy="323397"/>
          </a:xfrm>
        </p:spPr>
        <p:txBody>
          <a:bodyPr/>
          <a:lstStyle/>
          <a:p>
            <a:fld id="{E273B4BE-3E0A-4009-8FF9-5ED42A68891F}" type="datetime1">
              <a:rPr lang="de-DE" smtClean="0"/>
              <a:pPr/>
              <a:t>04.03.2015</a:t>
            </a:fld>
            <a:endParaRPr lang="de-DE" dirty="0"/>
          </a:p>
        </p:txBody>
      </p:sp>
      <p:sp>
        <p:nvSpPr>
          <p:cNvPr id="4" name="Fußzeilenplatzhalter 3"/>
          <p:cNvSpPr>
            <a:spLocks noGrp="1"/>
          </p:cNvSpPr>
          <p:nvPr>
            <p:ph type="ftr" sz="quarter" idx="11"/>
          </p:nvPr>
        </p:nvSpPr>
        <p:spPr>
          <a:xfrm>
            <a:off x="2457450" y="6398078"/>
            <a:ext cx="4229895" cy="323397"/>
          </a:xfrm>
        </p:spPr>
        <p:txBody>
          <a:bodyPr/>
          <a:lstStyle/>
          <a:p>
            <a:endParaRPr lang="de-DE" dirty="0"/>
          </a:p>
        </p:txBody>
      </p:sp>
      <p:sp>
        <p:nvSpPr>
          <p:cNvPr id="5" name="Foliennummernplatzhalter 4"/>
          <p:cNvSpPr>
            <a:spLocks noGrp="1"/>
          </p:cNvSpPr>
          <p:nvPr>
            <p:ph type="sldNum" sz="quarter" idx="12"/>
          </p:nvPr>
        </p:nvSpPr>
        <p:spPr>
          <a:xfrm>
            <a:off x="6687343" y="6398078"/>
            <a:ext cx="2133600" cy="323397"/>
          </a:xfrm>
        </p:spPr>
        <p:txBody>
          <a:bodyPr/>
          <a:lstStyle/>
          <a:p>
            <a:fld id="{9DC1E638-3F78-4E0D-883A-B278700C48C0}" type="slidenum">
              <a:rPr lang="de-DE" smtClean="0"/>
              <a:pPr/>
              <a:t>‹#›</a:t>
            </a:fld>
            <a:endParaRPr lang="de-DE" dirty="0"/>
          </a:p>
        </p:txBody>
      </p:sp>
      <p:sp>
        <p:nvSpPr>
          <p:cNvPr id="9" name="Textplatzhalter 7"/>
          <p:cNvSpPr>
            <a:spLocks noGrp="1"/>
          </p:cNvSpPr>
          <p:nvPr>
            <p:ph type="body" sz="quarter" idx="13"/>
          </p:nvPr>
        </p:nvSpPr>
        <p:spPr>
          <a:xfrm>
            <a:off x="323851" y="854994"/>
            <a:ext cx="8496300" cy="336244"/>
          </a:xfrm>
        </p:spPr>
        <p:txBody>
          <a:bodyPr lIns="0" tIns="0" rIns="0" bIns="0" anchor="t" anchorCtr="0">
            <a:noAutofit/>
          </a:bodyPr>
          <a:lstStyle>
            <a:lvl1pPr marL="0" indent="0">
              <a:spcAft>
                <a:spcPts val="600"/>
              </a:spcAft>
              <a:buNone/>
              <a:defRPr sz="2000"/>
            </a:lvl1pPr>
          </a:lstStyle>
          <a:p>
            <a:pPr lvl="0"/>
            <a:r>
              <a:rPr lang="en-US" dirty="0" smtClean="0"/>
              <a:t>Click to edit Master text styles</a:t>
            </a:r>
          </a:p>
        </p:txBody>
      </p:sp>
    </p:spTree>
    <p:extLst>
      <p:ext uri="{BB962C8B-B14F-4D97-AF65-F5344CB8AC3E}">
        <p14:creationId xmlns:p14="http://schemas.microsoft.com/office/powerpoint/2010/main" val="1255525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5"/>
          <p:cNvSpPr>
            <a:spLocks noChangeArrowheads="1"/>
          </p:cNvSpPr>
          <p:nvPr/>
        </p:nvSpPr>
        <p:spPr bwMode="gray">
          <a:xfrm>
            <a:off x="0" y="2017714"/>
            <a:ext cx="9143999" cy="4840286"/>
          </a:xfrm>
          <a:prstGeom prst="rect">
            <a:avLst/>
          </a:prstGeom>
          <a:gradFill flip="none" rotWithShape="1">
            <a:gsLst>
              <a:gs pos="0">
                <a:srgbClr val="000000">
                  <a:alpha val="10000"/>
                </a:srgbClr>
              </a:gs>
              <a:gs pos="100000">
                <a:srgbClr val="FFFFFF">
                  <a:alpha val="0"/>
                </a:srgbClr>
              </a:gs>
            </a:gsLst>
            <a:lin ang="16200000" scaled="1"/>
            <a:tileRect/>
          </a:gradFill>
          <a:ln w="12700">
            <a:noFill/>
            <a:miter lim="800000"/>
            <a:headEnd/>
            <a:tailEnd/>
          </a:ln>
          <a:effectLst/>
        </p:spPr>
        <p:txBody>
          <a:bodyPr lIns="108000" tIns="108000" rIns="144000" bIns="72000"/>
          <a:lstStyle/>
          <a:p>
            <a:pPr marL="190500" indent="-190500">
              <a:lnSpc>
                <a:spcPct val="95000"/>
              </a:lnSpc>
              <a:spcAft>
                <a:spcPts val="800"/>
              </a:spcAft>
              <a:buClr>
                <a:srgbClr val="969696"/>
              </a:buClr>
              <a:buFont typeface="Wingdings" pitchFamily="2" charset="2"/>
              <a:buChar char="§"/>
              <a:defRPr/>
            </a:pPr>
            <a:endParaRPr lang="de-DE" noProof="1">
              <a:solidFill>
                <a:srgbClr val="000000"/>
              </a:solidFill>
              <a:cs typeface="Arial" charset="0"/>
            </a:endParaRPr>
          </a:p>
        </p:txBody>
      </p:sp>
      <p:sp>
        <p:nvSpPr>
          <p:cNvPr id="3" name="Textplatzhalter 2"/>
          <p:cNvSpPr>
            <a:spLocks noGrp="1"/>
          </p:cNvSpPr>
          <p:nvPr>
            <p:ph type="body" idx="1"/>
          </p:nvPr>
        </p:nvSpPr>
        <p:spPr>
          <a:xfrm>
            <a:off x="323849" y="1554954"/>
            <a:ext cx="8497093" cy="4247359"/>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2" name="Titelplatzhalter 1"/>
          <p:cNvSpPr>
            <a:spLocks noGrp="1"/>
          </p:cNvSpPr>
          <p:nvPr>
            <p:ph type="title"/>
          </p:nvPr>
        </p:nvSpPr>
        <p:spPr>
          <a:xfrm>
            <a:off x="323851" y="-1"/>
            <a:ext cx="8497092" cy="1090810"/>
          </a:xfrm>
          <a:prstGeom prst="rect">
            <a:avLst/>
          </a:prstGeom>
        </p:spPr>
        <p:txBody>
          <a:bodyPr vert="horz" lIns="0" tIns="0" rIns="0" bIns="0" rtlCol="0" anchor="ctr">
            <a:normAutofit/>
          </a:bodyPr>
          <a:lstStyle/>
          <a:p>
            <a:endParaRPr lang="de-DE" dirty="0"/>
          </a:p>
        </p:txBody>
      </p:sp>
      <p:sp>
        <p:nvSpPr>
          <p:cNvPr id="4" name="Datumsplatzhalter 3"/>
          <p:cNvSpPr>
            <a:spLocks noGrp="1"/>
          </p:cNvSpPr>
          <p:nvPr>
            <p:ph type="dt" sz="half" idx="2"/>
          </p:nvPr>
        </p:nvSpPr>
        <p:spPr>
          <a:xfrm>
            <a:off x="323849" y="6356350"/>
            <a:ext cx="2133600" cy="365125"/>
          </a:xfrm>
          <a:prstGeom prst="rect">
            <a:avLst/>
          </a:prstGeom>
        </p:spPr>
        <p:txBody>
          <a:bodyPr vert="horz" lIns="0" tIns="0" rIns="0" bIns="0" rtlCol="0" anchor="ctr"/>
          <a:lstStyle>
            <a:lvl1pPr algn="l">
              <a:defRPr sz="1200">
                <a:solidFill>
                  <a:schemeClr val="tx1">
                    <a:tint val="75000"/>
                  </a:schemeClr>
                </a:solidFill>
              </a:defRPr>
            </a:lvl1pPr>
          </a:lstStyle>
          <a:p>
            <a:fld id="{2E6CAAB8-6706-443F-A074-7E041F93140E}" type="datetime1">
              <a:rPr lang="de-DE" smtClean="0"/>
              <a:pPr/>
              <a:t>04.03.2015</a:t>
            </a:fld>
            <a:endParaRPr lang="de-DE" dirty="0"/>
          </a:p>
        </p:txBody>
      </p:sp>
      <p:sp>
        <p:nvSpPr>
          <p:cNvPr id="5" name="Fußzeilenplatzhalter 4"/>
          <p:cNvSpPr>
            <a:spLocks noGrp="1"/>
          </p:cNvSpPr>
          <p:nvPr>
            <p:ph type="ftr" sz="quarter" idx="3"/>
          </p:nvPr>
        </p:nvSpPr>
        <p:spPr>
          <a:xfrm>
            <a:off x="2457449" y="6356350"/>
            <a:ext cx="4229894" cy="365125"/>
          </a:xfrm>
          <a:prstGeom prst="rect">
            <a:avLst/>
          </a:prstGeom>
        </p:spPr>
        <p:txBody>
          <a:bodyPr vert="horz" lIns="0" tIns="0" rIns="0" bIns="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6687343" y="6356350"/>
            <a:ext cx="2133600" cy="365125"/>
          </a:xfrm>
          <a:prstGeom prst="rect">
            <a:avLst/>
          </a:prstGeom>
        </p:spPr>
        <p:txBody>
          <a:bodyPr vert="horz" lIns="0" tIns="0" rIns="0" bIns="0" rtlCol="0" anchor="ctr"/>
          <a:lstStyle>
            <a:lvl1pPr algn="r">
              <a:defRPr sz="1200">
                <a:solidFill>
                  <a:schemeClr val="tx1">
                    <a:tint val="75000"/>
                  </a:schemeClr>
                </a:solidFill>
              </a:defRPr>
            </a:lvl1pPr>
          </a:lstStyle>
          <a:p>
            <a:fld id="{9DC1E638-3F78-4E0D-883A-B278700C48C0}" type="slidenum">
              <a:rPr lang="de-DE" smtClean="0"/>
              <a:pPr/>
              <a:t>‹#›</a:t>
            </a:fld>
            <a:endParaRPr lang="de-DE" dirty="0"/>
          </a:p>
        </p:txBody>
      </p:sp>
    </p:spTree>
  </p:cSld>
  <p:clrMap bg1="lt1" tx1="dk1" bg2="lt2" tx2="dk2" accent1="accent1" accent2="accent2" accent3="accent3" accent4="accent4" accent5="accent5" accent6="accent6" hlink="hlink" folHlink="folHlink"/>
  <p:sldLayoutIdLst>
    <p:sldLayoutId id="2147483649" r:id="rId1"/>
    <p:sldLayoutId id="2147483654" r:id="rId2"/>
    <p:sldLayoutId id="2147483655" r:id="rId3"/>
    <p:sldLayoutId id="2147483656" r:id="rId4"/>
    <p:sldLayoutId id="2147483657" r:id="rId5"/>
    <p:sldLayoutId id="2147483658" r:id="rId6"/>
    <p:sldLayoutId id="2147483659" r:id="rId7"/>
    <p:sldLayoutId id="2147483660" r:id="rId8"/>
    <p:sldLayoutId id="2147483662" r:id="rId9"/>
    <p:sldLayoutId id="2147483663" r:id="rId10"/>
    <p:sldLayoutId id="214748366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l" defTabSz="914400" rtl="0" eaLnBrk="1" latinLnBrk="0" hangingPunct="1">
        <a:spcBef>
          <a:spcPct val="0"/>
        </a:spcBef>
        <a:buNone/>
        <a:defRPr sz="3000" b="1" kern="1200">
          <a:solidFill>
            <a:schemeClr val="tx1"/>
          </a:solidFill>
          <a:latin typeface="+mj-lt"/>
          <a:ea typeface="+mj-ea"/>
          <a:cs typeface="+mj-cs"/>
        </a:defRPr>
      </a:lvl1pPr>
    </p:titleStyle>
    <p:bodyStyle>
      <a:lvl1pPr marL="190800" indent="-190800" algn="l" defTabSz="914400" rtl="0" eaLnBrk="1" latinLnBrk="0" hangingPunct="1">
        <a:spcBef>
          <a:spcPts val="432"/>
        </a:spcBef>
        <a:spcAft>
          <a:spcPts val="0"/>
        </a:spcAft>
        <a:buFont typeface="Wingdings" pitchFamily="2" charset="2"/>
        <a:buChar char="§"/>
        <a:defRPr sz="1800" kern="1200">
          <a:solidFill>
            <a:schemeClr val="tx1"/>
          </a:solidFill>
          <a:latin typeface="+mn-lt"/>
          <a:ea typeface="+mn-ea"/>
          <a:cs typeface="+mn-cs"/>
        </a:defRPr>
      </a:lvl1pPr>
      <a:lvl2pPr marL="381600" indent="-190800" algn="l" defTabSz="914400" rtl="0" eaLnBrk="1" latinLnBrk="0" hangingPunct="1">
        <a:spcBef>
          <a:spcPts val="432"/>
        </a:spcBef>
        <a:spcAft>
          <a:spcPts val="0"/>
        </a:spcAft>
        <a:buFont typeface="Symbol" pitchFamily="18" charset="2"/>
        <a:buChar char="-"/>
        <a:defRPr sz="1800" kern="1200">
          <a:solidFill>
            <a:schemeClr val="tx1"/>
          </a:solidFill>
          <a:latin typeface="+mn-lt"/>
          <a:ea typeface="+mn-ea"/>
          <a:cs typeface="+mn-cs"/>
        </a:defRPr>
      </a:lvl2pPr>
      <a:lvl3pPr marL="572400" indent="-190800" algn="l" defTabSz="914400" rtl="0" eaLnBrk="1" latinLnBrk="0" hangingPunct="1">
        <a:spcBef>
          <a:spcPts val="432"/>
        </a:spcBef>
        <a:spcAft>
          <a:spcPts val="0"/>
        </a:spcAft>
        <a:buFont typeface="Wingdings" pitchFamily="2" charset="2"/>
        <a:buChar char="§"/>
        <a:defRPr sz="1800" kern="1200">
          <a:solidFill>
            <a:schemeClr val="tx1"/>
          </a:solidFill>
          <a:latin typeface="+mn-lt"/>
          <a:ea typeface="+mn-ea"/>
          <a:cs typeface="+mn-cs"/>
        </a:defRPr>
      </a:lvl3pPr>
      <a:lvl4pPr marL="720725" indent="-18415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4pPr>
      <a:lvl5pPr marL="896938" indent="-176213" algn="l" defTabSz="914400" rtl="0" eaLnBrk="1" latinLnBrk="0" hangingPunct="1">
        <a:spcBef>
          <a:spcPct val="20000"/>
        </a:spcBef>
        <a:buFont typeface="Wingdings" pitchFamily="2"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5"/>
          <p:cNvSpPr>
            <a:spLocks noChangeArrowheads="1"/>
          </p:cNvSpPr>
          <p:nvPr/>
        </p:nvSpPr>
        <p:spPr bwMode="gray">
          <a:xfrm>
            <a:off x="0" y="2017714"/>
            <a:ext cx="9143999" cy="4840286"/>
          </a:xfrm>
          <a:prstGeom prst="rect">
            <a:avLst/>
          </a:prstGeom>
          <a:gradFill flip="none" rotWithShape="1">
            <a:gsLst>
              <a:gs pos="0">
                <a:srgbClr val="000000">
                  <a:alpha val="10000"/>
                </a:srgbClr>
              </a:gs>
              <a:gs pos="100000">
                <a:srgbClr val="FFFFFF">
                  <a:alpha val="0"/>
                </a:srgbClr>
              </a:gs>
            </a:gsLst>
            <a:lin ang="16200000" scaled="1"/>
            <a:tileRect/>
          </a:gradFill>
          <a:ln w="12700">
            <a:noFill/>
            <a:miter lim="800000"/>
            <a:headEnd/>
            <a:tailEnd/>
          </a:ln>
          <a:effectLst/>
        </p:spPr>
        <p:txBody>
          <a:bodyPr lIns="108000" tIns="108000" rIns="144000" bIns="72000"/>
          <a:lstStyle/>
          <a:p>
            <a:pPr marL="190500" indent="-190500">
              <a:lnSpc>
                <a:spcPct val="95000"/>
              </a:lnSpc>
              <a:spcAft>
                <a:spcPts val="800"/>
              </a:spcAft>
              <a:buClr>
                <a:srgbClr val="969696"/>
              </a:buClr>
              <a:buFont typeface="Wingdings" pitchFamily="2" charset="2"/>
              <a:buChar char="§"/>
              <a:defRPr/>
            </a:pPr>
            <a:endParaRPr lang="de-DE" noProof="1">
              <a:solidFill>
                <a:srgbClr val="000000"/>
              </a:solidFill>
              <a:cs typeface="Arial" charset="0"/>
            </a:endParaRPr>
          </a:p>
        </p:txBody>
      </p:sp>
      <p:sp>
        <p:nvSpPr>
          <p:cNvPr id="3" name="Textplatzhalter 2"/>
          <p:cNvSpPr>
            <a:spLocks noGrp="1"/>
          </p:cNvSpPr>
          <p:nvPr>
            <p:ph type="body" idx="1"/>
          </p:nvPr>
        </p:nvSpPr>
        <p:spPr>
          <a:xfrm>
            <a:off x="323849" y="1554954"/>
            <a:ext cx="8497093" cy="4247359"/>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2" name="Titelplatzhalter 1"/>
          <p:cNvSpPr>
            <a:spLocks noGrp="1"/>
          </p:cNvSpPr>
          <p:nvPr>
            <p:ph type="title"/>
          </p:nvPr>
        </p:nvSpPr>
        <p:spPr>
          <a:xfrm>
            <a:off x="323851" y="-1"/>
            <a:ext cx="8497092" cy="1090810"/>
          </a:xfrm>
          <a:prstGeom prst="rect">
            <a:avLst/>
          </a:prstGeom>
        </p:spPr>
        <p:txBody>
          <a:bodyPr vert="horz" lIns="0" tIns="0" rIns="0" bIns="0" rtlCol="0" anchor="ctr">
            <a:normAutofit/>
          </a:bodyPr>
          <a:lstStyle/>
          <a:p>
            <a:endParaRPr lang="de-DE" dirty="0"/>
          </a:p>
        </p:txBody>
      </p:sp>
      <p:sp>
        <p:nvSpPr>
          <p:cNvPr id="4" name="Datumsplatzhalter 3"/>
          <p:cNvSpPr>
            <a:spLocks noGrp="1"/>
          </p:cNvSpPr>
          <p:nvPr>
            <p:ph type="dt" sz="half" idx="2"/>
          </p:nvPr>
        </p:nvSpPr>
        <p:spPr>
          <a:xfrm>
            <a:off x="323849" y="6356350"/>
            <a:ext cx="2133600" cy="365125"/>
          </a:xfrm>
          <a:prstGeom prst="rect">
            <a:avLst/>
          </a:prstGeom>
        </p:spPr>
        <p:txBody>
          <a:bodyPr vert="horz" lIns="0" tIns="0" rIns="0" bIns="0" rtlCol="0" anchor="ctr"/>
          <a:lstStyle>
            <a:lvl1pPr algn="l">
              <a:defRPr sz="1200">
                <a:solidFill>
                  <a:schemeClr val="tx1">
                    <a:tint val="75000"/>
                  </a:schemeClr>
                </a:solidFill>
              </a:defRPr>
            </a:lvl1pPr>
          </a:lstStyle>
          <a:p>
            <a:fld id="{067DB275-5AA4-47B6-9BEF-F8914449F55A}" type="datetime1">
              <a:rPr lang="de-DE" smtClean="0">
                <a:solidFill>
                  <a:prstClr val="black">
                    <a:tint val="75000"/>
                  </a:prstClr>
                </a:solidFill>
              </a:rPr>
              <a:pPr/>
              <a:t>04.03.2015</a:t>
            </a:fld>
            <a:endParaRPr lang="de-DE" dirty="0">
              <a:solidFill>
                <a:prstClr val="black">
                  <a:tint val="75000"/>
                </a:prstClr>
              </a:solidFill>
            </a:endParaRPr>
          </a:p>
        </p:txBody>
      </p:sp>
      <p:sp>
        <p:nvSpPr>
          <p:cNvPr id="5" name="Fußzeilenplatzhalter 4"/>
          <p:cNvSpPr>
            <a:spLocks noGrp="1"/>
          </p:cNvSpPr>
          <p:nvPr>
            <p:ph type="ftr" sz="quarter" idx="3"/>
          </p:nvPr>
        </p:nvSpPr>
        <p:spPr>
          <a:xfrm>
            <a:off x="2457449" y="6356350"/>
            <a:ext cx="4229894" cy="365125"/>
          </a:xfrm>
          <a:prstGeom prst="rect">
            <a:avLst/>
          </a:prstGeom>
        </p:spPr>
        <p:txBody>
          <a:bodyPr vert="horz" lIns="0" tIns="0" rIns="0" bIns="0" rtlCol="0" anchor="ctr"/>
          <a:lstStyle>
            <a:lvl1pPr algn="ctr">
              <a:defRPr sz="1200">
                <a:solidFill>
                  <a:schemeClr val="tx1">
                    <a:tint val="75000"/>
                  </a:schemeClr>
                </a:solidFill>
              </a:defRPr>
            </a:lvl1pPr>
          </a:lstStyle>
          <a:p>
            <a:endParaRPr lang="de-DE" dirty="0">
              <a:solidFill>
                <a:prstClr val="black">
                  <a:tint val="75000"/>
                </a:prstClr>
              </a:solidFill>
            </a:endParaRPr>
          </a:p>
        </p:txBody>
      </p:sp>
      <p:sp>
        <p:nvSpPr>
          <p:cNvPr id="6" name="Foliennummernplatzhalter 5"/>
          <p:cNvSpPr>
            <a:spLocks noGrp="1"/>
          </p:cNvSpPr>
          <p:nvPr>
            <p:ph type="sldNum" sz="quarter" idx="4"/>
          </p:nvPr>
        </p:nvSpPr>
        <p:spPr>
          <a:xfrm>
            <a:off x="6687343" y="6356350"/>
            <a:ext cx="2133600" cy="365125"/>
          </a:xfrm>
          <a:prstGeom prst="rect">
            <a:avLst/>
          </a:prstGeom>
        </p:spPr>
        <p:txBody>
          <a:bodyPr vert="horz" lIns="0" tIns="0" rIns="0" bIns="0" rtlCol="0" anchor="ctr"/>
          <a:lstStyle>
            <a:lvl1pPr algn="r">
              <a:defRPr sz="1200">
                <a:solidFill>
                  <a:schemeClr val="tx1">
                    <a:tint val="75000"/>
                  </a:schemeClr>
                </a:solidFill>
              </a:defRPr>
            </a:lvl1pPr>
          </a:lstStyle>
          <a:p>
            <a:fld id="{9DC1E638-3F78-4E0D-883A-B278700C48C0}" type="slidenum">
              <a:rPr lang="de-DE" smtClean="0">
                <a:solidFill>
                  <a:prstClr val="black">
                    <a:tint val="75000"/>
                  </a:prstClr>
                </a:solidFill>
              </a:rPr>
              <a:pPr/>
              <a:t>‹#›</a:t>
            </a:fld>
            <a:endParaRPr lang="de-DE" dirty="0">
              <a:solidFill>
                <a:prstClr val="black">
                  <a:tint val="75000"/>
                </a:prstClr>
              </a:solidFill>
            </a:endParaRPr>
          </a:p>
        </p:txBody>
      </p:sp>
    </p:spTree>
    <p:extLst>
      <p:ext uri="{BB962C8B-B14F-4D97-AF65-F5344CB8AC3E}">
        <p14:creationId xmlns:p14="http://schemas.microsoft.com/office/powerpoint/2010/main" val="3707424901"/>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l" defTabSz="914400" rtl="0" eaLnBrk="1" latinLnBrk="0" hangingPunct="1">
        <a:spcBef>
          <a:spcPct val="0"/>
        </a:spcBef>
        <a:buNone/>
        <a:defRPr sz="3000" b="1" kern="1200">
          <a:solidFill>
            <a:schemeClr val="tx1"/>
          </a:solidFill>
          <a:latin typeface="+mj-lt"/>
          <a:ea typeface="+mj-ea"/>
          <a:cs typeface="+mj-cs"/>
        </a:defRPr>
      </a:lvl1pPr>
    </p:titleStyle>
    <p:bodyStyle>
      <a:lvl1pPr marL="190800" indent="-190800" algn="l" defTabSz="914400" rtl="0" eaLnBrk="1" latinLnBrk="0" hangingPunct="1">
        <a:spcBef>
          <a:spcPts val="432"/>
        </a:spcBef>
        <a:spcAft>
          <a:spcPts val="0"/>
        </a:spcAft>
        <a:buFont typeface="Wingdings" pitchFamily="2" charset="2"/>
        <a:buChar char="§"/>
        <a:defRPr sz="1800" kern="1200">
          <a:solidFill>
            <a:schemeClr val="tx1"/>
          </a:solidFill>
          <a:latin typeface="+mn-lt"/>
          <a:ea typeface="+mn-ea"/>
          <a:cs typeface="+mn-cs"/>
        </a:defRPr>
      </a:lvl1pPr>
      <a:lvl2pPr marL="381600" indent="-190800" algn="l" defTabSz="914400" rtl="0" eaLnBrk="1" latinLnBrk="0" hangingPunct="1">
        <a:spcBef>
          <a:spcPts val="432"/>
        </a:spcBef>
        <a:spcAft>
          <a:spcPts val="0"/>
        </a:spcAft>
        <a:buFont typeface="Symbol" pitchFamily="18" charset="2"/>
        <a:buChar char="-"/>
        <a:defRPr sz="1800" kern="1200">
          <a:solidFill>
            <a:schemeClr val="tx1"/>
          </a:solidFill>
          <a:latin typeface="+mn-lt"/>
          <a:ea typeface="+mn-ea"/>
          <a:cs typeface="+mn-cs"/>
        </a:defRPr>
      </a:lvl2pPr>
      <a:lvl3pPr marL="572400" indent="-190800" algn="l" defTabSz="914400" rtl="0" eaLnBrk="1" latinLnBrk="0" hangingPunct="1">
        <a:spcBef>
          <a:spcPts val="432"/>
        </a:spcBef>
        <a:spcAft>
          <a:spcPts val="0"/>
        </a:spcAft>
        <a:buFont typeface="Wingdings" pitchFamily="2" charset="2"/>
        <a:buChar char="§"/>
        <a:defRPr sz="1800" kern="1200">
          <a:solidFill>
            <a:schemeClr val="tx1"/>
          </a:solidFill>
          <a:latin typeface="+mn-lt"/>
          <a:ea typeface="+mn-ea"/>
          <a:cs typeface="+mn-cs"/>
        </a:defRPr>
      </a:lvl3pPr>
      <a:lvl4pPr marL="720725" indent="-184150" algn="l" defTabSz="914400" rtl="0" eaLnBrk="1" latinLnBrk="0" hangingPunct="1">
        <a:spcBef>
          <a:spcPct val="20000"/>
        </a:spcBef>
        <a:buFont typeface="Symbol" pitchFamily="18" charset="2"/>
        <a:buChar char="-"/>
        <a:defRPr sz="1800" kern="1200">
          <a:solidFill>
            <a:schemeClr val="tx1"/>
          </a:solidFill>
          <a:latin typeface="+mn-lt"/>
          <a:ea typeface="+mn-ea"/>
          <a:cs typeface="+mn-cs"/>
        </a:defRPr>
      </a:lvl4pPr>
      <a:lvl5pPr marL="896938" indent="-176213" algn="l" defTabSz="914400" rtl="0" eaLnBrk="1" latinLnBrk="0" hangingPunct="1">
        <a:spcBef>
          <a:spcPct val="20000"/>
        </a:spcBef>
        <a:buFont typeface="Wingdings" pitchFamily="2"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23.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uppieren 7"/>
          <p:cNvGrpSpPr/>
          <p:nvPr/>
        </p:nvGrpSpPr>
        <p:grpSpPr>
          <a:xfrm rot="20991479" flipV="1">
            <a:off x="-141493" y="951706"/>
            <a:ext cx="6987498" cy="554038"/>
            <a:chOff x="-15876" y="2994005"/>
            <a:chExt cx="12891701" cy="766736"/>
          </a:xfrm>
          <a:solidFill>
            <a:schemeClr val="accent1"/>
          </a:solidFill>
        </p:grpSpPr>
        <p:sp>
          <p:nvSpPr>
            <p:cNvPr id="6"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5" name="Gruppieren 24"/>
          <p:cNvGrpSpPr/>
          <p:nvPr/>
        </p:nvGrpSpPr>
        <p:grpSpPr>
          <a:xfrm rot="10191479" flipV="1">
            <a:off x="2295998" y="5102100"/>
            <a:ext cx="6987498" cy="554038"/>
            <a:chOff x="-15876" y="2994005"/>
            <a:chExt cx="12891701" cy="766736"/>
          </a:xfrm>
          <a:solidFill>
            <a:schemeClr val="accent1"/>
          </a:solidFill>
        </p:grpSpPr>
        <p:sp>
          <p:nvSpPr>
            <p:cNvPr id="26"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4" name="Rechteck 3"/>
          <p:cNvSpPr/>
          <p:nvPr/>
        </p:nvSpPr>
        <p:spPr>
          <a:xfrm>
            <a:off x="557502" y="2333508"/>
            <a:ext cx="7664919" cy="2185214"/>
          </a:xfrm>
          <a:prstGeom prst="rect">
            <a:avLst/>
          </a:prstGeom>
        </p:spPr>
        <p:txBody>
          <a:bodyPr wrap="none" lIns="0">
            <a:spAutoFit/>
          </a:bodyPr>
          <a:lstStyle/>
          <a:p>
            <a:pPr algn="ctr"/>
            <a:r>
              <a:rPr lang="pl-PL" altLang="en-US" sz="4000" b="1" dirty="0">
                <a:effectLst>
                  <a:innerShdw blurRad="76200" dist="25400" dir="13500000">
                    <a:prstClr val="black">
                      <a:alpha val="40000"/>
                    </a:prstClr>
                  </a:innerShdw>
                </a:effectLst>
                <a:latin typeface="Arial Narrow" pitchFamily="34" charset="0"/>
              </a:rPr>
              <a:t> </a:t>
            </a:r>
            <a:endParaRPr lang="pl-PL" altLang="en-US" sz="4000" b="1" dirty="0" smtClean="0">
              <a:effectLst>
                <a:innerShdw blurRad="76200" dist="25400" dir="13500000">
                  <a:prstClr val="black">
                    <a:alpha val="40000"/>
                  </a:prstClr>
                </a:innerShdw>
              </a:effectLst>
              <a:latin typeface="Arial Narrow" pitchFamily="34" charset="0"/>
            </a:endParaRPr>
          </a:p>
          <a:p>
            <a:pPr algn="ctr"/>
            <a:r>
              <a:rPr lang="pl-PL" altLang="en-US" sz="3200" b="1" dirty="0" smtClean="0">
                <a:effectLst>
                  <a:innerShdw blurRad="76200" dist="25400" dir="13500000">
                    <a:prstClr val="black">
                      <a:alpha val="40000"/>
                    </a:prstClr>
                  </a:innerShdw>
                </a:effectLst>
                <a:latin typeface="Arial Narrow" pitchFamily="34" charset="0"/>
              </a:rPr>
              <a:t>Konkursy </a:t>
            </a:r>
            <a:r>
              <a:rPr lang="pl-PL" altLang="en-US" sz="3200" b="1" dirty="0">
                <a:effectLst>
                  <a:innerShdw blurRad="76200" dist="25400" dir="13500000">
                    <a:prstClr val="black">
                      <a:alpha val="40000"/>
                    </a:prstClr>
                  </a:innerShdw>
                </a:effectLst>
                <a:latin typeface="Arial Narrow" pitchFamily="34" charset="0"/>
              </a:rPr>
              <a:t>ofert na realizację zadań </a:t>
            </a:r>
            <a:r>
              <a:rPr lang="pl-PL" altLang="en-US" sz="3200" b="1" dirty="0" smtClean="0">
                <a:effectLst>
                  <a:innerShdw blurRad="76200" dist="25400" dir="13500000">
                    <a:prstClr val="black">
                      <a:alpha val="40000"/>
                    </a:prstClr>
                  </a:innerShdw>
                </a:effectLst>
                <a:latin typeface="Arial Narrow" pitchFamily="34" charset="0"/>
              </a:rPr>
              <a:t>publicznych</a:t>
            </a:r>
          </a:p>
          <a:p>
            <a:pPr algn="ctr"/>
            <a:r>
              <a:rPr lang="pl-PL" altLang="en-US" sz="3200" b="1" dirty="0" smtClean="0">
                <a:effectLst>
                  <a:innerShdw blurRad="76200" dist="25400" dir="13500000">
                    <a:prstClr val="black">
                      <a:alpha val="40000"/>
                    </a:prstClr>
                  </a:innerShdw>
                </a:effectLst>
                <a:latin typeface="Arial Narrow" pitchFamily="34" charset="0"/>
              </a:rPr>
              <a:t>  </a:t>
            </a:r>
            <a:r>
              <a:rPr lang="pl-PL" altLang="en-US" sz="3200" b="1" dirty="0">
                <a:effectLst>
                  <a:innerShdw blurRad="76200" dist="25400" dir="13500000">
                    <a:prstClr val="black">
                      <a:alpha val="40000"/>
                    </a:prstClr>
                  </a:innerShdw>
                </a:effectLst>
                <a:latin typeface="Arial Narrow" pitchFamily="34" charset="0"/>
              </a:rPr>
              <a:t>w </a:t>
            </a:r>
            <a:r>
              <a:rPr lang="pl-PL" altLang="en-US" sz="3200" b="1" dirty="0" smtClean="0">
                <a:effectLst>
                  <a:innerShdw blurRad="76200" dist="25400" dir="13500000">
                    <a:prstClr val="black">
                      <a:alpha val="40000"/>
                    </a:prstClr>
                  </a:innerShdw>
                </a:effectLst>
                <a:latin typeface="Arial Narrow" pitchFamily="34" charset="0"/>
              </a:rPr>
              <a:t>2015 </a:t>
            </a:r>
            <a:r>
              <a:rPr lang="pl-PL" altLang="en-US" sz="3200" b="1" dirty="0">
                <a:effectLst>
                  <a:innerShdw blurRad="76200" dist="25400" dir="13500000">
                    <a:prstClr val="black">
                      <a:alpha val="40000"/>
                    </a:prstClr>
                  </a:innerShdw>
                </a:effectLst>
                <a:latin typeface="Arial Narrow" pitchFamily="34" charset="0"/>
              </a:rPr>
              <a:t>roku</a:t>
            </a:r>
            <a:r>
              <a:rPr lang="pl-PL" altLang="en-US" sz="3200" b="1" dirty="0" smtClean="0">
                <a:effectLst>
                  <a:innerShdw blurRad="76200" dist="25400" dir="13500000">
                    <a:prstClr val="black">
                      <a:alpha val="40000"/>
                    </a:prstClr>
                  </a:innerShdw>
                </a:effectLst>
                <a:latin typeface="Arial Narrow" pitchFamily="34" charset="0"/>
              </a:rPr>
              <a:t>.</a:t>
            </a:r>
          </a:p>
          <a:p>
            <a:pPr algn="ctr"/>
            <a:endParaRPr lang="pl-PL" altLang="en-US" sz="3200" b="1" dirty="0">
              <a:effectLst>
                <a:innerShdw blurRad="76200" dist="25400" dir="13500000">
                  <a:prstClr val="black">
                    <a:alpha val="40000"/>
                  </a:prstClr>
                </a:innerShdw>
              </a:effectLst>
              <a:latin typeface="Arial Narrow" pitchFamily="34" charset="0"/>
            </a:endParaRPr>
          </a:p>
        </p:txBody>
      </p:sp>
      <p:sp>
        <p:nvSpPr>
          <p:cNvPr id="18" name="Datumsplatzhalter 4"/>
          <p:cNvSpPr txBox="1">
            <a:spLocks/>
          </p:cNvSpPr>
          <p:nvPr/>
        </p:nvSpPr>
        <p:spPr>
          <a:xfrm>
            <a:off x="6687343" y="5875563"/>
            <a:ext cx="2251705" cy="620960"/>
          </a:xfrm>
          <a:prstGeom prst="rect">
            <a:avLst/>
          </a:prstGeom>
          <a:noFill/>
          <a:ln>
            <a:noFill/>
          </a:ln>
          <a:effectLst>
            <a:outerShdw blurRad="241300" sx="102000" sy="102000" algn="ctr" rotWithShape="0">
              <a:prstClr val="black">
                <a:alpha val="15000"/>
              </a:prstClr>
            </a:outerShdw>
          </a:effectLst>
        </p:spPr>
        <p:txBody>
          <a:bodyPr lIns="432000" rIns="0" anchor="ctr"/>
          <a:lstStyle>
            <a:defPPr>
              <a:defRPr lang="de-DE"/>
            </a:defPPr>
            <a:lvl1pPr algn="ctr">
              <a:defRPr sz="2000">
                <a:solidFill>
                  <a:schemeClr val="bg1"/>
                </a:solidFill>
              </a:defRPr>
            </a:lvl1pPr>
          </a:lstStyle>
          <a:p>
            <a:pPr lvl="0"/>
            <a:r>
              <a:rPr lang="pl-PL" sz="1600" b="1" kern="1000" spc="200" dirty="0" smtClean="0">
                <a:solidFill>
                  <a:schemeClr val="tx1"/>
                </a:solidFill>
              </a:rPr>
              <a:t>Opracował</a:t>
            </a:r>
            <a:br>
              <a:rPr lang="pl-PL" sz="1600" b="1" kern="1000" spc="200" dirty="0" smtClean="0">
                <a:solidFill>
                  <a:schemeClr val="tx1"/>
                </a:solidFill>
              </a:rPr>
            </a:br>
            <a:r>
              <a:rPr lang="pl-PL" sz="1600" b="1" kern="1000" spc="200" dirty="0" smtClean="0">
                <a:solidFill>
                  <a:schemeClr val="tx1"/>
                </a:solidFill>
              </a:rPr>
              <a:t>Jan Solarz</a:t>
            </a:r>
            <a:endParaRPr lang="en-US" sz="1600" b="1" kern="1000" spc="200" noProof="0" dirty="0">
              <a:solidFill>
                <a:schemeClr val="tx1"/>
              </a:solidFill>
              <a:latin typeface="Arial Narrow" pitchFamily="34" charset="0"/>
            </a:endParaRPr>
          </a:p>
        </p:txBody>
      </p:sp>
      <p:pic>
        <p:nvPicPr>
          <p:cNvPr id="10" name="Obraz 9" descr="C:\Users\jsolarz\AppData\Local\Microsoft\Windows\Temporary Internet Files\Content.Outlook\NNX7PZPH\HERB.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62767" y="859317"/>
            <a:ext cx="640443" cy="738815"/>
          </a:xfrm>
          <a:prstGeom prst="rect">
            <a:avLst/>
          </a:prstGeom>
          <a:noFill/>
          <a:ln>
            <a:noFill/>
          </a:ln>
        </p:spPr>
      </p:pic>
      <p:pic>
        <p:nvPicPr>
          <p:cNvPr id="11" name="Obraz 10" descr="C:\Users\jsolarz\Desktop\ROPS.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59313" y="859317"/>
            <a:ext cx="708574" cy="860768"/>
          </a:xfrm>
          <a:prstGeom prst="rect">
            <a:avLst/>
          </a:prstGeom>
          <a:noFill/>
          <a:ln>
            <a:noFill/>
          </a:ln>
        </p:spPr>
      </p:pic>
    </p:spTree>
    <p:extLst>
      <p:ext uri="{BB962C8B-B14F-4D97-AF65-F5344CB8AC3E}">
        <p14:creationId xmlns:p14="http://schemas.microsoft.com/office/powerpoint/2010/main" val="4019275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dirty="0" smtClean="0">
                <a:latin typeface="+mj-lt"/>
                <a:ea typeface="+mj-ea"/>
                <a:cs typeface="+mj-cs"/>
              </a:rPr>
              <a:t>Sposób przygotowania oferty</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19" y="2065283"/>
            <a:ext cx="8657439" cy="4401205"/>
          </a:xfrm>
          <a:prstGeom prst="rect">
            <a:avLst/>
          </a:prstGeom>
          <a:noFill/>
        </p:spPr>
        <p:txBody>
          <a:bodyPr wrap="square" rtlCol="0">
            <a:spAutoFit/>
          </a:bodyPr>
          <a:lstStyle/>
          <a:p>
            <a:r>
              <a:rPr lang="pl-PL" sz="2000" dirty="0" smtClean="0">
                <a:latin typeface="Arial Narrow" panose="020B0606020202030204" pitchFamily="34" charset="0"/>
              </a:rPr>
              <a:t>Oświadczenie oferenta:</a:t>
            </a:r>
          </a:p>
          <a:p>
            <a:endParaRPr lang="pl-PL" sz="2000" dirty="0">
              <a:latin typeface="Arial Narrow" panose="020B0606020202030204" pitchFamily="34" charset="0"/>
            </a:endParaRPr>
          </a:p>
          <a:p>
            <a:r>
              <a:rPr lang="pl-PL" sz="2000" dirty="0" smtClean="0">
                <a:latin typeface="Arial Narrow" panose="020B0606020202030204" pitchFamily="34" charset="0"/>
              </a:rPr>
              <a:t>1) proponowane </a:t>
            </a:r>
            <a:r>
              <a:rPr lang="pl-PL" sz="2000" dirty="0">
                <a:latin typeface="Arial Narrow" panose="020B0606020202030204" pitchFamily="34" charset="0"/>
              </a:rPr>
              <a:t>zadanie publiczne w całości mieści się w zakresie działalności pożytku publicznego </a:t>
            </a:r>
            <a:r>
              <a:rPr lang="pl-PL" sz="2000" dirty="0" smtClean="0">
                <a:latin typeface="Arial Narrow" panose="020B0606020202030204" pitchFamily="34" charset="0"/>
              </a:rPr>
              <a:t>oferenta/oferentów;</a:t>
            </a:r>
          </a:p>
          <a:p>
            <a:endParaRPr lang="pl-PL" sz="1000" dirty="0">
              <a:latin typeface="Arial Narrow" panose="020B0606020202030204" pitchFamily="34" charset="0"/>
            </a:endParaRPr>
          </a:p>
          <a:p>
            <a:r>
              <a:rPr lang="pl-PL" sz="2000" dirty="0">
                <a:latin typeface="Arial Narrow" panose="020B0606020202030204" pitchFamily="34" charset="0"/>
              </a:rPr>
              <a:t>2) w ramach składanej oferty przewidujemy </a:t>
            </a:r>
            <a:r>
              <a:rPr lang="pl-PL" sz="2000" dirty="0" smtClean="0">
                <a:latin typeface="Arial Narrow" panose="020B0606020202030204" pitchFamily="34" charset="0"/>
              </a:rPr>
              <a:t>pobieranie/niepobieranie </a:t>
            </a:r>
            <a:r>
              <a:rPr lang="pl-PL" sz="2000" dirty="0">
                <a:latin typeface="Arial Narrow" panose="020B0606020202030204" pitchFamily="34" charset="0"/>
              </a:rPr>
              <a:t>opłat od adresatów zadania</a:t>
            </a:r>
            <a:r>
              <a:rPr lang="pl-PL" sz="2000" dirty="0" smtClean="0">
                <a:latin typeface="Arial Narrow" panose="020B0606020202030204" pitchFamily="34" charset="0"/>
              </a:rPr>
              <a:t>;</a:t>
            </a:r>
          </a:p>
          <a:p>
            <a:endParaRPr lang="pl-PL" sz="1000" dirty="0">
              <a:latin typeface="Arial Narrow" panose="020B0606020202030204" pitchFamily="34" charset="0"/>
            </a:endParaRPr>
          </a:p>
          <a:p>
            <a:r>
              <a:rPr lang="pl-PL" sz="2000" dirty="0">
                <a:latin typeface="Arial Narrow" panose="020B0606020202030204" pitchFamily="34" charset="0"/>
              </a:rPr>
              <a:t>3) </a:t>
            </a:r>
            <a:r>
              <a:rPr lang="pl-PL" sz="2000" dirty="0" smtClean="0">
                <a:latin typeface="Arial Narrow" panose="020B0606020202030204" pitchFamily="34" charset="0"/>
              </a:rPr>
              <a:t>oferent/oferenci jest/są </a:t>
            </a:r>
            <a:r>
              <a:rPr lang="pl-PL" sz="2000" dirty="0">
                <a:latin typeface="Arial Narrow" panose="020B0606020202030204" pitchFamily="34" charset="0"/>
              </a:rPr>
              <a:t>związany(-ni) niniejszą ofertą do </a:t>
            </a:r>
            <a:r>
              <a:rPr lang="pl-PL" sz="2000" dirty="0" smtClean="0">
                <a:latin typeface="Arial Narrow" panose="020B0606020202030204" pitchFamily="34" charset="0"/>
              </a:rPr>
              <a:t>dnia...........,</a:t>
            </a:r>
          </a:p>
          <a:p>
            <a:endParaRPr lang="pl-PL" sz="1000" dirty="0">
              <a:latin typeface="Arial Narrow" panose="020B0606020202030204" pitchFamily="34" charset="0"/>
            </a:endParaRPr>
          </a:p>
          <a:p>
            <a:r>
              <a:rPr lang="pl-PL" sz="2000" dirty="0">
                <a:latin typeface="Arial Narrow" panose="020B0606020202030204" pitchFamily="34" charset="0"/>
              </a:rPr>
              <a:t>4) w zakresie związanym z otwartym konkursem ofert, w tym z gromadzeniem, przetwarzaniem i przekazywaniem danych osobowych, a także wprowadzaniem ich do systemów informatycznych, osoby, których te dane dotyczą, złożyły stosowne oświadczenia zgodnie z ustawą z dnia 29 sierpnia 1997 r. o ochronie danych osobowych (Dz. U. z 2002 r. Nr 101, poz. 926, z </a:t>
            </a:r>
            <a:r>
              <a:rPr lang="pl-PL" sz="2000" dirty="0" err="1">
                <a:latin typeface="Arial Narrow" panose="020B0606020202030204" pitchFamily="34" charset="0"/>
              </a:rPr>
              <a:t>późn</a:t>
            </a:r>
            <a:r>
              <a:rPr lang="pl-PL" sz="2000" dirty="0">
                <a:latin typeface="Arial Narrow" panose="020B0606020202030204" pitchFamily="34" charset="0"/>
              </a:rPr>
              <a:t>. zm</a:t>
            </a:r>
            <a:r>
              <a:rPr lang="pl-PL" sz="2000" dirty="0" smtClean="0">
                <a:latin typeface="Arial Narrow" panose="020B0606020202030204" pitchFamily="34" charset="0"/>
              </a:rPr>
              <a:t>.);</a:t>
            </a:r>
            <a:endParaRPr lang="pl-PL" sz="2000" dirty="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10</a:t>
            </a:fld>
            <a:endParaRPr lang="de-DE" dirty="0"/>
          </a:p>
        </p:txBody>
      </p:sp>
    </p:spTree>
    <p:extLst>
      <p:ext uri="{BB962C8B-B14F-4D97-AF65-F5344CB8AC3E}">
        <p14:creationId xmlns:p14="http://schemas.microsoft.com/office/powerpoint/2010/main" val="780018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dirty="0" smtClean="0">
                <a:latin typeface="+mj-lt"/>
                <a:ea typeface="+mj-ea"/>
                <a:cs typeface="+mj-cs"/>
              </a:rPr>
              <a:t>Sposób przygotowania oferty</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19" y="2065283"/>
            <a:ext cx="8657439" cy="3170099"/>
          </a:xfrm>
          <a:prstGeom prst="rect">
            <a:avLst/>
          </a:prstGeom>
          <a:noFill/>
        </p:spPr>
        <p:txBody>
          <a:bodyPr wrap="square" rtlCol="0">
            <a:spAutoFit/>
          </a:bodyPr>
          <a:lstStyle/>
          <a:p>
            <a:r>
              <a:rPr lang="pl-PL" sz="2000" dirty="0" smtClean="0">
                <a:latin typeface="Arial Narrow" panose="020B0606020202030204" pitchFamily="34" charset="0"/>
              </a:rPr>
              <a:t>Oświadczenie:</a:t>
            </a:r>
          </a:p>
          <a:p>
            <a:endParaRPr lang="pl-PL" sz="2000" dirty="0">
              <a:latin typeface="Arial Narrow" panose="020B0606020202030204" pitchFamily="34" charset="0"/>
            </a:endParaRPr>
          </a:p>
          <a:p>
            <a:r>
              <a:rPr lang="pl-PL" sz="2000" dirty="0">
                <a:latin typeface="Arial Narrow" panose="020B0606020202030204" pitchFamily="34" charset="0"/>
              </a:rPr>
              <a:t>5) </a:t>
            </a:r>
            <a:r>
              <a:rPr lang="pl-PL" sz="2000" dirty="0" smtClean="0">
                <a:latin typeface="Arial Narrow" panose="020B0606020202030204" pitchFamily="34" charset="0"/>
              </a:rPr>
              <a:t>oferent/oferenci </a:t>
            </a:r>
            <a:r>
              <a:rPr lang="pl-PL" sz="2000" dirty="0">
                <a:latin typeface="Arial Narrow" panose="020B0606020202030204" pitchFamily="34" charset="0"/>
              </a:rPr>
              <a:t>składający niniejszą ofertę nie zalega(-ją)/zalega(-</a:t>
            </a:r>
            <a:r>
              <a:rPr lang="pl-PL" sz="2000" dirty="0" smtClean="0">
                <a:latin typeface="Arial Narrow" panose="020B0606020202030204" pitchFamily="34" charset="0"/>
              </a:rPr>
              <a:t>ją) </a:t>
            </a:r>
            <a:r>
              <a:rPr lang="pl-PL" sz="2000" dirty="0">
                <a:latin typeface="Arial Narrow" panose="020B0606020202030204" pitchFamily="34" charset="0"/>
              </a:rPr>
              <a:t>z opłacaniem należności z tytułu </a:t>
            </a:r>
            <a:r>
              <a:rPr lang="pl-PL" sz="2000" dirty="0" smtClean="0">
                <a:latin typeface="Arial Narrow" panose="020B0606020202030204" pitchFamily="34" charset="0"/>
              </a:rPr>
              <a:t>zobowiązań </a:t>
            </a:r>
            <a:r>
              <a:rPr lang="pl-PL" sz="2000" dirty="0">
                <a:latin typeface="Arial Narrow" panose="020B0606020202030204" pitchFamily="34" charset="0"/>
              </a:rPr>
              <a:t>podatkowych/składek na ubezpieczenia </a:t>
            </a:r>
            <a:r>
              <a:rPr lang="pl-PL" sz="2000" dirty="0" smtClean="0">
                <a:latin typeface="Arial Narrow" panose="020B0606020202030204" pitchFamily="34" charset="0"/>
              </a:rPr>
              <a:t>społeczne;</a:t>
            </a:r>
          </a:p>
          <a:p>
            <a:endParaRPr lang="pl-PL" sz="2000" dirty="0">
              <a:latin typeface="Arial Narrow" panose="020B0606020202030204" pitchFamily="34" charset="0"/>
            </a:endParaRPr>
          </a:p>
          <a:p>
            <a:r>
              <a:rPr lang="pl-PL" sz="2000" dirty="0">
                <a:latin typeface="Arial Narrow" panose="020B0606020202030204" pitchFamily="34" charset="0"/>
              </a:rPr>
              <a:t>6) dane określone w części I niniejszej oferty są zgodne z Krajowym Rejestrem Sądowym/właściwą </a:t>
            </a:r>
            <a:r>
              <a:rPr lang="pl-PL" sz="2000" dirty="0" smtClean="0">
                <a:latin typeface="Arial Narrow" panose="020B0606020202030204" pitchFamily="34" charset="0"/>
              </a:rPr>
              <a:t>ewidencją;</a:t>
            </a:r>
          </a:p>
          <a:p>
            <a:endParaRPr lang="pl-PL" sz="2000" dirty="0">
              <a:latin typeface="Arial Narrow" panose="020B0606020202030204" pitchFamily="34" charset="0"/>
            </a:endParaRPr>
          </a:p>
          <a:p>
            <a:r>
              <a:rPr lang="pl-PL" sz="2000" dirty="0">
                <a:latin typeface="Arial Narrow" panose="020B0606020202030204" pitchFamily="34" charset="0"/>
              </a:rPr>
              <a:t>7) wszystkie podane w ofercie oraz załącznikach informacje są zgodne z aktualnym stanem prawnym i faktycznym.</a:t>
            </a: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11</a:t>
            </a:fld>
            <a:endParaRPr lang="de-DE" dirty="0"/>
          </a:p>
        </p:txBody>
      </p:sp>
    </p:spTree>
    <p:extLst>
      <p:ext uri="{BB962C8B-B14F-4D97-AF65-F5344CB8AC3E}">
        <p14:creationId xmlns:p14="http://schemas.microsoft.com/office/powerpoint/2010/main" val="3765969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altLang="en-US" sz="3200" b="1" dirty="0" smtClean="0">
                <a:latin typeface="+mj-lt"/>
                <a:ea typeface="+mj-ea"/>
                <a:cs typeface="+mj-cs"/>
              </a:rPr>
              <a:t>Załączniki do oferty</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19" y="2065283"/>
            <a:ext cx="8657439" cy="3170099"/>
          </a:xfrm>
          <a:prstGeom prst="rect">
            <a:avLst/>
          </a:prstGeom>
          <a:noFill/>
        </p:spPr>
        <p:txBody>
          <a:bodyPr wrap="square" rtlCol="0">
            <a:spAutoFit/>
          </a:bodyPr>
          <a:lstStyle/>
          <a:p>
            <a:pPr algn="just"/>
            <a:r>
              <a:rPr lang="pl-PL" sz="2000" dirty="0" smtClean="0">
                <a:latin typeface="Arial Narrow" panose="020B0606020202030204" pitchFamily="34" charset="0"/>
              </a:rPr>
              <a:t>1.  aktualny </a:t>
            </a:r>
            <a:r>
              <a:rPr lang="pl-PL" sz="2000" dirty="0">
                <a:latin typeface="Arial Narrow" panose="020B0606020202030204" pitchFamily="34" charset="0"/>
              </a:rPr>
              <a:t>– (zgodny ze stanem faktycznym i prawnym) dokument stanowiący </a:t>
            </a:r>
            <a:endParaRPr lang="pl-PL" sz="2000" dirty="0" smtClean="0">
              <a:latin typeface="Arial Narrow" panose="020B0606020202030204" pitchFamily="34" charset="0"/>
            </a:endParaRPr>
          </a:p>
          <a:p>
            <a:pPr algn="just"/>
            <a:r>
              <a:rPr lang="pl-PL" sz="2000" dirty="0" smtClean="0">
                <a:latin typeface="Arial Narrow" panose="020B0606020202030204" pitchFamily="34" charset="0"/>
              </a:rPr>
              <a:t>o </a:t>
            </a:r>
            <a:r>
              <a:rPr lang="pl-PL" sz="2000" dirty="0">
                <a:latin typeface="Arial Narrow" panose="020B0606020202030204" pitchFamily="34" charset="0"/>
              </a:rPr>
              <a:t>podstawie działalności podmiotu: </a:t>
            </a:r>
            <a:endParaRPr lang="pl-PL" sz="2000" dirty="0" smtClean="0">
              <a:latin typeface="Arial Narrow" panose="020B0606020202030204" pitchFamily="34" charset="0"/>
            </a:endParaRPr>
          </a:p>
          <a:p>
            <a:pPr marL="457200" indent="-457200" algn="just">
              <a:buAutoNum type="arabicPeriod"/>
            </a:pPr>
            <a:endParaRPr lang="pl-PL" sz="2000" dirty="0">
              <a:latin typeface="Arial Narrow" panose="020B0606020202030204" pitchFamily="34" charset="0"/>
            </a:endParaRPr>
          </a:p>
          <a:p>
            <a:pPr algn="just"/>
            <a:r>
              <a:rPr lang="pl-PL" sz="2000" dirty="0" smtClean="0">
                <a:latin typeface="Arial Narrow" panose="020B0606020202030204" pitchFamily="34" charset="0"/>
              </a:rPr>
              <a:t>a. w </a:t>
            </a:r>
            <a:r>
              <a:rPr lang="pl-PL" sz="2000" dirty="0">
                <a:latin typeface="Arial Narrow" panose="020B0606020202030204" pitchFamily="34" charset="0"/>
              </a:rPr>
              <a:t>przypadku stowarzyszeń, fundacji, spółdzielni socjalnych, organizacji pożytku publicznego, stowarzyszeń jednostek samorządu terytorialnego aktualny odpis </a:t>
            </a:r>
            <a:endParaRPr lang="pl-PL" sz="2000" dirty="0" smtClean="0">
              <a:latin typeface="Arial Narrow" panose="020B0606020202030204" pitchFamily="34" charset="0"/>
            </a:endParaRPr>
          </a:p>
          <a:p>
            <a:pPr algn="just"/>
            <a:r>
              <a:rPr lang="pl-PL" sz="2000" dirty="0" smtClean="0">
                <a:latin typeface="Arial Narrow" panose="020B0606020202030204" pitchFamily="34" charset="0"/>
              </a:rPr>
              <a:t>z </a:t>
            </a:r>
            <a:r>
              <a:rPr lang="pl-PL" sz="2000" dirty="0">
                <a:latin typeface="Arial Narrow" panose="020B0606020202030204" pitchFamily="34" charset="0"/>
              </a:rPr>
              <a:t>Krajowego Rejestru </a:t>
            </a:r>
            <a:r>
              <a:rPr lang="pl-PL" sz="2000" dirty="0" smtClean="0">
                <a:latin typeface="Arial Narrow" panose="020B0606020202030204" pitchFamily="34" charset="0"/>
              </a:rPr>
              <a:t>Sądowego,</a:t>
            </a:r>
          </a:p>
          <a:p>
            <a:pPr algn="just"/>
            <a:endParaRPr lang="pl-PL" sz="2000" dirty="0" smtClean="0">
              <a:latin typeface="Arial Narrow" panose="020B0606020202030204" pitchFamily="34" charset="0"/>
            </a:endParaRPr>
          </a:p>
          <a:p>
            <a:pPr algn="just"/>
            <a:r>
              <a:rPr lang="pl-PL" sz="2000" dirty="0" smtClean="0">
                <a:latin typeface="Arial Narrow" panose="020B0606020202030204" pitchFamily="34" charset="0"/>
              </a:rPr>
              <a:t>b</a:t>
            </a:r>
            <a:r>
              <a:rPr lang="pl-PL" sz="2000" dirty="0">
                <a:latin typeface="Arial Narrow" panose="020B0606020202030204" pitchFamily="34" charset="0"/>
              </a:rPr>
              <a:t>. w przypadku innych podmiotów: aktualny odpis z właściwego rejestru lub </a:t>
            </a:r>
            <a:r>
              <a:rPr lang="pl-PL" sz="2000" dirty="0" smtClean="0">
                <a:latin typeface="Arial Narrow" panose="020B0606020202030204" pitchFamily="34" charset="0"/>
              </a:rPr>
              <a:t>ewidencji, </a:t>
            </a:r>
          </a:p>
          <a:p>
            <a:pPr algn="just"/>
            <a:endParaRPr lang="pl-PL" sz="2000" dirty="0">
              <a:latin typeface="Arial Narrow" panose="020B0606020202030204" pitchFamily="34" charset="0"/>
            </a:endParaRPr>
          </a:p>
          <a:p>
            <a:pPr algn="just"/>
            <a:r>
              <a:rPr lang="pl-PL" sz="2000" dirty="0" smtClean="0">
                <a:latin typeface="Arial Narrow" panose="020B0606020202030204" pitchFamily="34" charset="0"/>
              </a:rPr>
              <a:t>c</a:t>
            </a:r>
            <a:r>
              <a:rPr lang="pl-PL" sz="2000" dirty="0">
                <a:latin typeface="Arial Narrow" panose="020B0606020202030204" pitchFamily="34" charset="0"/>
              </a:rPr>
              <a:t>. w przypadku kościelnych osób </a:t>
            </a:r>
            <a:r>
              <a:rPr lang="pl-PL" sz="2000" dirty="0" smtClean="0">
                <a:latin typeface="Arial Narrow" panose="020B0606020202030204" pitchFamily="34" charset="0"/>
              </a:rPr>
              <a:t>prawnych </a:t>
            </a:r>
            <a:r>
              <a:rPr lang="pl-PL" sz="2000" dirty="0">
                <a:latin typeface="Arial Narrow" panose="020B0606020202030204" pitchFamily="34" charset="0"/>
              </a:rPr>
              <a:t>np. dekret powołujący  kościelną osobę </a:t>
            </a:r>
            <a:r>
              <a:rPr lang="pl-PL" sz="2000" dirty="0" smtClean="0">
                <a:latin typeface="Arial Narrow" panose="020B0606020202030204" pitchFamily="34" charset="0"/>
              </a:rPr>
              <a:t>prawną</a:t>
            </a:r>
            <a:r>
              <a:rPr lang="pl-PL" sz="2000" dirty="0">
                <a:latin typeface="Arial Narrow" panose="020B0606020202030204" pitchFamily="34" charset="0"/>
              </a:rPr>
              <a:t>,</a:t>
            </a:r>
            <a:endParaRPr lang="de-DE" sz="2000" dirty="0">
              <a:solidFill>
                <a:prstClr val="black"/>
              </a:solidFill>
              <a:effectLst>
                <a:innerShdw blurRad="76200" dist="25400" dir="13500000">
                  <a:prstClr val="black">
                    <a:alpha val="40000"/>
                  </a:prstClr>
                </a:innerShdw>
              </a:effectLst>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12</a:t>
            </a:fld>
            <a:endParaRPr lang="de-DE" dirty="0"/>
          </a:p>
        </p:txBody>
      </p:sp>
    </p:spTree>
    <p:extLst>
      <p:ext uri="{BB962C8B-B14F-4D97-AF65-F5344CB8AC3E}">
        <p14:creationId xmlns:p14="http://schemas.microsoft.com/office/powerpoint/2010/main" val="156458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altLang="en-US" sz="3200" b="1" dirty="0" smtClean="0">
                <a:latin typeface="+mj-lt"/>
                <a:ea typeface="+mj-ea"/>
                <a:cs typeface="+mj-cs"/>
              </a:rPr>
              <a:t>Załączniki do oferty</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20" y="2065283"/>
            <a:ext cx="8578024" cy="5170646"/>
          </a:xfrm>
          <a:prstGeom prst="rect">
            <a:avLst/>
          </a:prstGeom>
          <a:noFill/>
        </p:spPr>
        <p:txBody>
          <a:bodyPr wrap="square" rtlCol="0">
            <a:spAutoFit/>
          </a:bodyPr>
          <a:lstStyle/>
          <a:p>
            <a:pPr marL="342900" indent="-342900">
              <a:buFont typeface="Wingdings" panose="05000000000000000000" pitchFamily="2" charset="2"/>
              <a:buChar char="§"/>
            </a:pPr>
            <a:r>
              <a:rPr lang="pl-PL" sz="2000" dirty="0">
                <a:latin typeface="Arial Narrow" panose="020B0606020202030204" pitchFamily="34" charset="0"/>
              </a:rPr>
              <a:t>W przypadku braku aktualnej informacji o osobach upoważnionych do reprezentowania podmiotu należy przedłożyć stosowny dokument upoważniający daną osobę lub osoby do reprezentowania podmiotu (</a:t>
            </a:r>
            <a:r>
              <a:rPr lang="pl-PL" sz="2000" dirty="0" smtClean="0">
                <a:latin typeface="Arial Narrow" panose="020B0606020202030204" pitchFamily="34" charset="0"/>
              </a:rPr>
              <a:t>ważny 3 </a:t>
            </a:r>
            <a:r>
              <a:rPr lang="pl-PL" sz="2000" dirty="0">
                <a:latin typeface="Arial Narrow" panose="020B0606020202030204" pitchFamily="34" charset="0"/>
              </a:rPr>
              <a:t>miesiące od daty wystawienia</a:t>
            </a:r>
            <a:r>
              <a:rPr lang="pl-PL" sz="2000" dirty="0" smtClean="0">
                <a:latin typeface="Arial Narrow" panose="020B0606020202030204" pitchFamily="34" charset="0"/>
              </a:rPr>
              <a:t>).</a:t>
            </a:r>
          </a:p>
          <a:p>
            <a:pPr marL="342900" indent="-342900">
              <a:buFont typeface="Wingdings" panose="05000000000000000000" pitchFamily="2" charset="2"/>
              <a:buChar char="§"/>
            </a:pPr>
            <a:endParaRPr lang="pl-PL" sz="1000" dirty="0"/>
          </a:p>
          <a:p>
            <a:pPr marL="342900" indent="-342900" algn="just">
              <a:buFont typeface="Wingdings" panose="05000000000000000000" pitchFamily="2" charset="2"/>
              <a:buChar char="§"/>
            </a:pPr>
            <a:r>
              <a:rPr lang="pl-PL" sz="2000" dirty="0" smtClean="0">
                <a:latin typeface="Arial Narrow" panose="020B0606020202030204" pitchFamily="34" charset="0"/>
              </a:rPr>
              <a:t>W </a:t>
            </a:r>
            <a:r>
              <a:rPr lang="pl-PL" sz="2000" dirty="0">
                <a:latin typeface="Arial Narrow" panose="020B0606020202030204" pitchFamily="34" charset="0"/>
              </a:rPr>
              <a:t>przypadku podpisania oferty przez osoby inne niż wymienione w odpisie z rejestru/ewidencji, do oferty należy dołączyć imienne upoważnienie podpisane przez osoby uprawnione do reprezentacji podmiotu, zgodnie ze statutem, bądź innym dokumentem regulującym kwestię reprezentacji</a:t>
            </a:r>
            <a:r>
              <a:rPr lang="pl-PL" sz="2000" dirty="0" smtClean="0"/>
              <a:t>.</a:t>
            </a:r>
            <a:r>
              <a:rPr lang="pl-PL" sz="2000" dirty="0"/>
              <a:t> </a:t>
            </a:r>
            <a:endParaRPr lang="pl-PL" sz="2000" dirty="0" smtClean="0"/>
          </a:p>
          <a:p>
            <a:pPr marL="342900" indent="-342900" algn="just">
              <a:buFont typeface="Wingdings" panose="05000000000000000000" pitchFamily="2" charset="2"/>
              <a:buChar char="§"/>
            </a:pPr>
            <a:endParaRPr lang="pl-PL" sz="1000" dirty="0"/>
          </a:p>
          <a:p>
            <a:pPr marL="342900" indent="-342900" algn="just">
              <a:buFont typeface="Wingdings" panose="05000000000000000000" pitchFamily="2" charset="2"/>
              <a:buChar char="§"/>
            </a:pPr>
            <a:r>
              <a:rPr lang="pl-PL" sz="2000" dirty="0" smtClean="0">
                <a:latin typeface="Arial Narrow" panose="020B0606020202030204" pitchFamily="34" charset="0"/>
              </a:rPr>
              <a:t>Jednostki </a:t>
            </a:r>
            <a:r>
              <a:rPr lang="pl-PL" sz="2000" dirty="0">
                <a:latin typeface="Arial Narrow" panose="020B0606020202030204" pitchFamily="34" charset="0"/>
              </a:rPr>
              <a:t>organizacyjne (np. oddziały, koła) nie posiadające osobowości prawnej mogą złożyć ofertę wyłącznie za zgodą zarządu głównego (lub innego organu wykonawczego) tj. na podstawie aktualnego imiennego pełnomocnictwa udzielonego przez zarząd główny do składania oferty (wraz z zawartymi w niej oświadczeniami), realizacji określonego zadania, podpisywania umów w tym zakresie, dysponowania uzyskanymi funduszami, dokonywania rozliczeń z tych funduszy.</a:t>
            </a:r>
          </a:p>
          <a:p>
            <a:pPr marL="342900" indent="-342900" algn="just">
              <a:buFont typeface="Wingdings" panose="05000000000000000000" pitchFamily="2" charset="2"/>
              <a:buChar char="§"/>
            </a:pPr>
            <a:endParaRPr lang="pl-PL" sz="2000" dirty="0"/>
          </a:p>
          <a:p>
            <a:r>
              <a:rPr lang="pl-PL" sz="2000" dirty="0"/>
              <a:t> </a:t>
            </a: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13</a:t>
            </a:fld>
            <a:endParaRPr lang="de-DE" dirty="0"/>
          </a:p>
        </p:txBody>
      </p:sp>
    </p:spTree>
    <p:extLst>
      <p:ext uri="{BB962C8B-B14F-4D97-AF65-F5344CB8AC3E}">
        <p14:creationId xmlns:p14="http://schemas.microsoft.com/office/powerpoint/2010/main" val="424628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altLang="en-US" sz="3200" b="1" dirty="0" smtClean="0">
                <a:latin typeface="+mj-lt"/>
                <a:ea typeface="+mj-ea"/>
                <a:cs typeface="+mj-cs"/>
              </a:rPr>
              <a:t>Załączniki do oferty</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19" y="2065283"/>
            <a:ext cx="8657439" cy="4093428"/>
          </a:xfrm>
          <a:prstGeom prst="rect">
            <a:avLst/>
          </a:prstGeom>
          <a:noFill/>
        </p:spPr>
        <p:txBody>
          <a:bodyPr wrap="square" rtlCol="0">
            <a:spAutoFit/>
          </a:bodyPr>
          <a:lstStyle/>
          <a:p>
            <a:pPr algn="just"/>
            <a:r>
              <a:rPr lang="pl-PL" sz="2000" dirty="0">
                <a:latin typeface="Arial Narrow" panose="020B0606020202030204" pitchFamily="34" charset="0"/>
              </a:rPr>
              <a:t>2. </a:t>
            </a:r>
            <a:r>
              <a:rPr lang="pl-PL" sz="2000" dirty="0" smtClean="0">
                <a:latin typeface="Arial Narrow" panose="020B0606020202030204" pitchFamily="34" charset="0"/>
              </a:rPr>
              <a:t>Aktualny </a:t>
            </a:r>
            <a:r>
              <a:rPr lang="pl-PL" sz="2000" dirty="0">
                <a:latin typeface="Arial Narrow" panose="020B0606020202030204" pitchFamily="34" charset="0"/>
              </a:rPr>
              <a:t>(zgodny ze stanem faktycznym i prawnym) statut organizacji </a:t>
            </a:r>
            <a:r>
              <a:rPr lang="pl-PL" sz="2000" dirty="0" smtClean="0">
                <a:latin typeface="Arial Narrow" panose="020B0606020202030204" pitchFamily="34" charset="0"/>
              </a:rPr>
              <a:t>.</a:t>
            </a:r>
          </a:p>
          <a:p>
            <a:pPr algn="just"/>
            <a:endParaRPr lang="pl-PL" sz="1000" dirty="0">
              <a:latin typeface="Arial Narrow" panose="020B0606020202030204" pitchFamily="34" charset="0"/>
            </a:endParaRPr>
          </a:p>
          <a:p>
            <a:pPr lvl="0" algn="just"/>
            <a:r>
              <a:rPr lang="pl-PL" sz="2000" dirty="0" smtClean="0">
                <a:latin typeface="Arial Narrow" panose="020B0606020202030204" pitchFamily="34" charset="0"/>
              </a:rPr>
              <a:t>3</a:t>
            </a:r>
            <a:r>
              <a:rPr lang="pl-PL" sz="2000" dirty="0">
                <a:latin typeface="Arial Narrow" panose="020B0606020202030204" pitchFamily="34" charset="0"/>
              </a:rPr>
              <a:t>. </a:t>
            </a:r>
            <a:r>
              <a:rPr lang="pl-PL" sz="2000" dirty="0" smtClean="0">
                <a:latin typeface="Arial Narrow" panose="020B0606020202030204" pitchFamily="34" charset="0"/>
              </a:rPr>
              <a:t>Sprawozdanie </a:t>
            </a:r>
            <a:r>
              <a:rPr lang="pl-PL" sz="2000" dirty="0">
                <a:latin typeface="Arial Narrow" panose="020B0606020202030204" pitchFamily="34" charset="0"/>
              </a:rPr>
              <a:t>finansowe z działalności podmiotu występującego o dotację za 2014 rok  </a:t>
            </a:r>
            <a:br>
              <a:rPr lang="pl-PL" sz="2000" dirty="0">
                <a:latin typeface="Arial Narrow" panose="020B0606020202030204" pitchFamily="34" charset="0"/>
              </a:rPr>
            </a:br>
            <a:endParaRPr lang="pl-PL" sz="2000" dirty="0" smtClean="0">
              <a:latin typeface="Arial Narrow" panose="020B0606020202030204" pitchFamily="34" charset="0"/>
            </a:endParaRPr>
          </a:p>
          <a:p>
            <a:pPr lvl="0" algn="just"/>
            <a:r>
              <a:rPr lang="pl-PL" sz="2000" dirty="0" smtClean="0">
                <a:latin typeface="Arial Narrow" panose="020B0606020202030204" pitchFamily="34" charset="0"/>
              </a:rPr>
              <a:t>W</a:t>
            </a:r>
            <a:r>
              <a:rPr lang="pl-PL" sz="2000" dirty="0">
                <a:latin typeface="Arial Narrow" panose="020B0606020202030204" pitchFamily="34" charset="0"/>
              </a:rPr>
              <a:t> przypadku osób prawnych </a:t>
            </a:r>
            <a:r>
              <a:rPr lang="pl-PL" sz="2000" dirty="0" smtClean="0">
                <a:latin typeface="Arial Narrow" panose="020B0606020202030204" pitchFamily="34" charset="0"/>
              </a:rPr>
              <a:t>i </a:t>
            </a:r>
            <a:r>
              <a:rPr lang="pl-PL" sz="2000" dirty="0">
                <a:latin typeface="Arial Narrow" panose="020B0606020202030204" pitchFamily="34" charset="0"/>
              </a:rPr>
              <a:t>jednostek organizacyjnych działających na podstawie przepisów o stosunku Państwa do Kościoła </a:t>
            </a:r>
            <a:r>
              <a:rPr lang="pl-PL" sz="2000" dirty="0" smtClean="0">
                <a:latin typeface="Arial Narrow" panose="020B0606020202030204" pitchFamily="34" charset="0"/>
              </a:rPr>
              <a:t>Katolickiego, </a:t>
            </a:r>
            <a:r>
              <a:rPr lang="pl-PL" sz="2000" dirty="0">
                <a:latin typeface="Arial Narrow" panose="020B0606020202030204" pitchFamily="34" charset="0"/>
              </a:rPr>
              <a:t>o stosunku Państwa do innych kościołów i związków </a:t>
            </a:r>
            <a:r>
              <a:rPr lang="pl-PL" sz="2000" dirty="0" smtClean="0">
                <a:latin typeface="Arial Narrow" panose="020B0606020202030204" pitchFamily="34" charset="0"/>
              </a:rPr>
              <a:t>wyznaniowych, </a:t>
            </a:r>
            <a:r>
              <a:rPr lang="pl-PL" sz="2000" dirty="0">
                <a:latin typeface="Arial Narrow" panose="020B0606020202030204" pitchFamily="34" charset="0"/>
              </a:rPr>
              <a:t>sprawozdanie finansowe stanowi zestawienie przychodów i kosztów za 2014 rok - w zakresie prowadzonej działalności pożytku publicznego. </a:t>
            </a:r>
            <a:endParaRPr lang="pl-PL" sz="2000" dirty="0" smtClean="0">
              <a:latin typeface="Arial Narrow" panose="020B0606020202030204" pitchFamily="34" charset="0"/>
            </a:endParaRPr>
          </a:p>
          <a:p>
            <a:pPr lvl="0" algn="just"/>
            <a:endParaRPr lang="pl-PL" sz="2000" dirty="0">
              <a:latin typeface="Arial Narrow" panose="020B0606020202030204" pitchFamily="34" charset="0"/>
            </a:endParaRPr>
          </a:p>
          <a:p>
            <a:pPr algn="just"/>
            <a:r>
              <a:rPr lang="pl-PL" sz="2000" dirty="0">
                <a:latin typeface="Arial Narrow" panose="020B0606020202030204" pitchFamily="34" charset="0"/>
              </a:rPr>
              <a:t>W</a:t>
            </a:r>
            <a:r>
              <a:rPr lang="pl-PL" sz="2000" dirty="0" smtClean="0">
                <a:latin typeface="Arial Narrow" panose="020B0606020202030204" pitchFamily="34" charset="0"/>
              </a:rPr>
              <a:t> </a:t>
            </a:r>
            <a:r>
              <a:rPr lang="pl-PL" sz="2000" dirty="0">
                <a:latin typeface="Arial Narrow" panose="020B0606020202030204" pitchFamily="34" charset="0"/>
              </a:rPr>
              <a:t>przypadku podmiotów, które rozpoczęły działalność w 2015 roku należy dołączyć zestawienie przewidywanych przychodów i kosztów za okres tej działalności</a:t>
            </a:r>
            <a:r>
              <a:rPr lang="pl-PL" sz="2000" dirty="0" smtClean="0">
                <a:latin typeface="Arial Narrow" panose="020B0606020202030204" pitchFamily="34" charset="0"/>
              </a:rPr>
              <a:t>.</a:t>
            </a:r>
          </a:p>
          <a:p>
            <a:pPr algn="just"/>
            <a:endParaRPr lang="pl-PL" sz="1000" dirty="0">
              <a:latin typeface="Arial Narrow" panose="020B0606020202030204" pitchFamily="34" charset="0"/>
            </a:endParaRPr>
          </a:p>
          <a:p>
            <a:pPr algn="just"/>
            <a:endParaRPr lang="pl-PL" sz="2000" dirty="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14</a:t>
            </a:fld>
            <a:endParaRPr lang="de-DE" dirty="0"/>
          </a:p>
        </p:txBody>
      </p:sp>
    </p:spTree>
    <p:extLst>
      <p:ext uri="{BB962C8B-B14F-4D97-AF65-F5344CB8AC3E}">
        <p14:creationId xmlns:p14="http://schemas.microsoft.com/office/powerpoint/2010/main" val="2538527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altLang="en-US" sz="3200" b="1" dirty="0" smtClean="0">
                <a:latin typeface="+mj-lt"/>
                <a:ea typeface="+mj-ea"/>
                <a:cs typeface="+mj-cs"/>
              </a:rPr>
              <a:t>Załączniki do oferty</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19" y="2065283"/>
            <a:ext cx="8657439" cy="3323987"/>
          </a:xfrm>
          <a:prstGeom prst="rect">
            <a:avLst/>
          </a:prstGeom>
          <a:noFill/>
        </p:spPr>
        <p:txBody>
          <a:bodyPr wrap="square" rtlCol="0">
            <a:spAutoFit/>
          </a:bodyPr>
          <a:lstStyle/>
          <a:p>
            <a:pPr lvl="0" algn="just"/>
            <a:r>
              <a:rPr lang="pl-PL" sz="2000" dirty="0" smtClean="0">
                <a:latin typeface="Arial Narrow" panose="020B0606020202030204" pitchFamily="34" charset="0"/>
              </a:rPr>
              <a:t>4</a:t>
            </a:r>
            <a:r>
              <a:rPr lang="pl-PL" sz="2000" dirty="0">
                <a:latin typeface="Arial Narrow" panose="020B0606020202030204" pitchFamily="34" charset="0"/>
              </a:rPr>
              <a:t>. </a:t>
            </a:r>
            <a:r>
              <a:rPr lang="pl-PL" sz="2000" dirty="0" smtClean="0">
                <a:latin typeface="Arial Narrow" panose="020B0606020202030204" pitchFamily="34" charset="0"/>
              </a:rPr>
              <a:t>Sprawozdanie </a:t>
            </a:r>
            <a:r>
              <a:rPr lang="pl-PL" sz="2000" dirty="0">
                <a:latin typeface="Arial Narrow" panose="020B0606020202030204" pitchFamily="34" charset="0"/>
              </a:rPr>
              <a:t>merytoryczne z działalności podmiotu występującego o dotację za 2014 rok (w przypadku dotychczasowej krótszej działalności za okres tej działalności). </a:t>
            </a:r>
            <a:endParaRPr lang="pl-PL" sz="2000" dirty="0" smtClean="0">
              <a:latin typeface="Arial Narrow" panose="020B0606020202030204" pitchFamily="34" charset="0"/>
            </a:endParaRPr>
          </a:p>
          <a:p>
            <a:pPr lvl="0" algn="just"/>
            <a:endParaRPr lang="pl-PL" sz="1000" dirty="0">
              <a:latin typeface="Arial Narrow" panose="020B0606020202030204" pitchFamily="34" charset="0"/>
            </a:endParaRPr>
          </a:p>
          <a:p>
            <a:pPr algn="just"/>
            <a:r>
              <a:rPr lang="pl-PL" sz="2000" i="1" dirty="0" smtClean="0">
                <a:latin typeface="Arial Narrow" panose="020B0606020202030204" pitchFamily="34" charset="0"/>
              </a:rPr>
              <a:t>Sprawozdanie </a:t>
            </a:r>
            <a:r>
              <a:rPr lang="pl-PL" sz="2000" i="1" dirty="0">
                <a:latin typeface="Arial Narrow" panose="020B0606020202030204" pitchFamily="34" charset="0"/>
              </a:rPr>
              <a:t>merytoryczne osób prawnych i jednostek organizacyjnych działających na podstawie przepisów o stosunku Państwa do Kościoła Katolickiego w Rzeczypospolitej Polskiej, o stosunku Państwa do innych kościołów i związków wyznaniowych </a:t>
            </a:r>
            <a:r>
              <a:rPr lang="pl-PL" sz="2000" i="1" dirty="0" smtClean="0">
                <a:latin typeface="Arial Narrow" panose="020B0606020202030204" pitchFamily="34" charset="0"/>
              </a:rPr>
              <a:t>powinno </a:t>
            </a:r>
            <a:r>
              <a:rPr lang="pl-PL" sz="2000" i="1" dirty="0">
                <a:latin typeface="Arial Narrow" panose="020B0606020202030204" pitchFamily="34" charset="0"/>
              </a:rPr>
              <a:t>zawierać opis prowadzonej działalności pożytku publicznego.</a:t>
            </a:r>
            <a:endParaRPr lang="pl-PL" sz="2000" dirty="0">
              <a:latin typeface="Arial Narrow" panose="020B0606020202030204" pitchFamily="34" charset="0"/>
            </a:endParaRPr>
          </a:p>
          <a:p>
            <a:r>
              <a:rPr lang="pl-PL" sz="2000" b="1" dirty="0"/>
              <a:t> </a:t>
            </a:r>
            <a:endParaRPr lang="pl-PL" sz="2000" dirty="0">
              <a:latin typeface="Arial Narrow" panose="020B0606020202030204" pitchFamily="34" charset="0"/>
            </a:endParaRPr>
          </a:p>
          <a:p>
            <a:pPr algn="just"/>
            <a:r>
              <a:rPr lang="pl-PL" sz="2000" dirty="0" smtClean="0">
                <a:latin typeface="Arial Narrow" panose="020B0606020202030204" pitchFamily="34" charset="0"/>
              </a:rPr>
              <a:t>5</a:t>
            </a:r>
            <a:r>
              <a:rPr lang="pl-PL" sz="2000" dirty="0">
                <a:latin typeface="Arial Narrow" panose="020B0606020202030204" pitchFamily="34" charset="0"/>
              </a:rPr>
              <a:t>. CV wszystkich osób zaangażowanych w merytoryczne wykonanie zadania podpisane przez osoby, których dotyczy CV. </a:t>
            </a:r>
            <a:r>
              <a:rPr lang="pl-PL" sz="2000" b="1" dirty="0">
                <a:latin typeface="Arial Narrow" panose="020B0606020202030204" pitchFamily="34" charset="0"/>
              </a:rPr>
              <a:t>W ofercie realizacji zadania należy wskazać rodzaje działań wykonywanych </a:t>
            </a:r>
            <a:r>
              <a:rPr lang="pl-PL" sz="2000" b="1" dirty="0" smtClean="0">
                <a:latin typeface="Arial Narrow" panose="020B0606020202030204" pitchFamily="34" charset="0"/>
              </a:rPr>
              <a:t>przez </a:t>
            </a:r>
            <a:r>
              <a:rPr lang="pl-PL" sz="2000" b="1" dirty="0">
                <a:latin typeface="Arial Narrow" panose="020B0606020202030204" pitchFamily="34" charset="0"/>
              </a:rPr>
              <a:t>osoby składające </a:t>
            </a:r>
            <a:r>
              <a:rPr lang="pl-PL" sz="2000" b="1" dirty="0" smtClean="0">
                <a:latin typeface="Arial Narrow" panose="020B0606020202030204" pitchFamily="34" charset="0"/>
              </a:rPr>
              <a:t>CV.</a:t>
            </a:r>
            <a:endParaRPr lang="de-DE" sz="2000" dirty="0">
              <a:solidFill>
                <a:srgbClr val="FF0000"/>
              </a:solidFill>
              <a:effectLst>
                <a:innerShdw blurRad="76200" dist="25400" dir="13500000">
                  <a:prstClr val="black">
                    <a:alpha val="40000"/>
                  </a:prstClr>
                </a:innerShdw>
              </a:effectLst>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15</a:t>
            </a:fld>
            <a:endParaRPr lang="de-DE" dirty="0"/>
          </a:p>
        </p:txBody>
      </p:sp>
    </p:spTree>
    <p:extLst>
      <p:ext uri="{BB962C8B-B14F-4D97-AF65-F5344CB8AC3E}">
        <p14:creationId xmlns:p14="http://schemas.microsoft.com/office/powerpoint/2010/main" val="85344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altLang="en-US" sz="3200" b="1" dirty="0" smtClean="0">
                <a:latin typeface="+mj-lt"/>
                <a:ea typeface="+mj-ea"/>
                <a:cs typeface="+mj-cs"/>
              </a:rPr>
              <a:t>Załączniki do oferty</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18" y="2065283"/>
            <a:ext cx="8657439" cy="4708981"/>
          </a:xfrm>
          <a:prstGeom prst="rect">
            <a:avLst/>
          </a:prstGeom>
          <a:noFill/>
        </p:spPr>
        <p:txBody>
          <a:bodyPr wrap="square" rtlCol="0">
            <a:spAutoFit/>
          </a:bodyPr>
          <a:lstStyle/>
          <a:p>
            <a:pPr lvl="0" algn="just"/>
            <a:r>
              <a:rPr lang="pl-PL" sz="2000" dirty="0" smtClean="0">
                <a:latin typeface="Arial Narrow" panose="020B0606020202030204" pitchFamily="34" charset="0"/>
              </a:rPr>
              <a:t>6</a:t>
            </a:r>
            <a:r>
              <a:rPr lang="pl-PL" sz="2000" dirty="0" smtClean="0"/>
              <a:t>. </a:t>
            </a:r>
            <a:r>
              <a:rPr lang="pl-PL" sz="2000" dirty="0" smtClean="0">
                <a:latin typeface="Arial Narrow" panose="020B0606020202030204" pitchFamily="34" charset="0"/>
              </a:rPr>
              <a:t>W </a:t>
            </a:r>
            <a:r>
              <a:rPr lang="pl-PL" sz="2000" dirty="0">
                <a:latin typeface="Arial Narrow" panose="020B0606020202030204" pitchFamily="34" charset="0"/>
              </a:rPr>
              <a:t>przypadku współpracy przy realizacji zadania z innymi podmiotami wymagane jest potwierdzenie o współudziale w realizacji zadania wraz z określeniem zakresu współpracy</a:t>
            </a:r>
            <a:r>
              <a:rPr lang="pl-PL" sz="2000" dirty="0" smtClean="0">
                <a:latin typeface="Arial Narrow" panose="020B0606020202030204" pitchFamily="34" charset="0"/>
              </a:rPr>
              <a:t>.</a:t>
            </a:r>
          </a:p>
          <a:p>
            <a:pPr lvl="0" algn="just"/>
            <a:endParaRPr lang="pl-PL" sz="2000" dirty="0">
              <a:latin typeface="Arial Narrow" panose="020B0606020202030204" pitchFamily="34" charset="0"/>
            </a:endParaRPr>
          </a:p>
          <a:p>
            <a:pPr algn="just"/>
            <a:r>
              <a:rPr lang="pl-PL" sz="2000" dirty="0" smtClean="0">
                <a:latin typeface="Arial Narrow" panose="020B0606020202030204" pitchFamily="34" charset="0"/>
              </a:rPr>
              <a:t>7. Załączniki </a:t>
            </a:r>
            <a:r>
              <a:rPr lang="pl-PL" sz="2000" dirty="0">
                <a:latin typeface="Arial Narrow" panose="020B0606020202030204" pitchFamily="34" charset="0"/>
              </a:rPr>
              <a:t>do oferty winny być podpisane przez osoby reprezentujące podmiot zgodnie </a:t>
            </a:r>
            <a:r>
              <a:rPr lang="pl-PL" sz="2000" dirty="0" smtClean="0">
                <a:latin typeface="Arial Narrow" panose="020B0606020202030204" pitchFamily="34" charset="0"/>
              </a:rPr>
              <a:t/>
            </a:r>
            <a:br>
              <a:rPr lang="pl-PL" sz="2000" dirty="0" smtClean="0">
                <a:latin typeface="Arial Narrow" panose="020B0606020202030204" pitchFamily="34" charset="0"/>
              </a:rPr>
            </a:br>
            <a:r>
              <a:rPr lang="pl-PL" sz="2000" dirty="0" smtClean="0">
                <a:latin typeface="Arial Narrow" panose="020B0606020202030204" pitchFamily="34" charset="0"/>
              </a:rPr>
              <a:t>z </a:t>
            </a:r>
            <a:r>
              <a:rPr lang="pl-PL" sz="2000" dirty="0">
                <a:latin typeface="Arial Narrow" panose="020B0606020202030204" pitchFamily="34" charset="0"/>
              </a:rPr>
              <a:t>KRS bądź innym rejestrem lub których uprawnienia wynikają z załączonych pełnomocnictw:</a:t>
            </a:r>
          </a:p>
          <a:p>
            <a:pPr algn="just"/>
            <a:r>
              <a:rPr lang="pl-PL" sz="2000" dirty="0">
                <a:latin typeface="Arial Narrow" panose="020B0606020202030204" pitchFamily="34" charset="0"/>
              </a:rPr>
              <a:t> </a:t>
            </a:r>
          </a:p>
          <a:p>
            <a:pPr algn="just"/>
            <a:r>
              <a:rPr lang="pl-PL" sz="2000" dirty="0" smtClean="0">
                <a:latin typeface="Arial Narrow" panose="020B0606020202030204" pitchFamily="34" charset="0"/>
              </a:rPr>
              <a:t>a) w </a:t>
            </a:r>
            <a:r>
              <a:rPr lang="pl-PL" sz="2000" dirty="0">
                <a:latin typeface="Arial Narrow" panose="020B0606020202030204" pitchFamily="34" charset="0"/>
              </a:rPr>
              <a:t>przypadku gdy osoby uprawnione nie dysponują pieczątkami imiennymi, podpis powinien zawierać </a:t>
            </a:r>
            <a:r>
              <a:rPr lang="pl-PL" sz="2000" dirty="0" smtClean="0">
                <a:latin typeface="Arial Narrow" panose="020B0606020202030204" pitchFamily="34" charset="0"/>
              </a:rPr>
              <a:t>imię </a:t>
            </a:r>
            <a:r>
              <a:rPr lang="pl-PL" sz="2000" dirty="0">
                <a:latin typeface="Arial Narrow" panose="020B0606020202030204" pitchFamily="34" charset="0"/>
              </a:rPr>
              <a:t>i nazwisko oraz pełnioną funkcję w reprezentacji podmiotu</a:t>
            </a:r>
            <a:r>
              <a:rPr lang="pl-PL" sz="2000" dirty="0" smtClean="0">
                <a:latin typeface="Arial Narrow" panose="020B0606020202030204" pitchFamily="34" charset="0"/>
              </a:rPr>
              <a:t>,</a:t>
            </a:r>
          </a:p>
          <a:p>
            <a:pPr algn="just"/>
            <a:endParaRPr lang="pl-PL" sz="2000" dirty="0">
              <a:latin typeface="Arial Narrow" panose="020B0606020202030204" pitchFamily="34" charset="0"/>
            </a:endParaRPr>
          </a:p>
          <a:p>
            <a:pPr algn="just"/>
            <a:r>
              <a:rPr lang="pl-PL" sz="2000" dirty="0">
                <a:latin typeface="Arial Narrow" panose="020B0606020202030204" pitchFamily="34" charset="0"/>
              </a:rPr>
              <a:t>b) w przypadku złożenia kserokopii </a:t>
            </a:r>
            <a:r>
              <a:rPr lang="pl-PL" sz="2000" dirty="0" smtClean="0">
                <a:latin typeface="Arial Narrow" panose="020B0606020202030204" pitchFamily="34" charset="0"/>
              </a:rPr>
              <a:t>dokumentu – potwierdzamy za </a:t>
            </a:r>
            <a:r>
              <a:rPr lang="pl-PL" sz="2000" dirty="0">
                <a:latin typeface="Arial Narrow" panose="020B0606020202030204" pitchFamily="34" charset="0"/>
              </a:rPr>
              <a:t>zgodność z oryginałem </a:t>
            </a:r>
            <a:r>
              <a:rPr lang="pl-PL" sz="2000" dirty="0" smtClean="0">
                <a:latin typeface="Arial Narrow" panose="020B0606020202030204" pitchFamily="34" charset="0"/>
              </a:rPr>
              <a:t>na </a:t>
            </a:r>
            <a:r>
              <a:rPr lang="pl-PL" sz="2000" dirty="0">
                <a:latin typeface="Arial Narrow" panose="020B0606020202030204" pitchFamily="34" charset="0"/>
              </a:rPr>
              <a:t>każdej stronie dokumentu lub </a:t>
            </a:r>
            <a:r>
              <a:rPr lang="pl-PL" sz="2000" dirty="0" smtClean="0">
                <a:latin typeface="Arial Narrow" panose="020B0606020202030204" pitchFamily="34" charset="0"/>
              </a:rPr>
              <a:t>umieszczamy zapis na </a:t>
            </a:r>
            <a:r>
              <a:rPr lang="pl-PL" sz="2000" dirty="0">
                <a:latin typeface="Arial Narrow" panose="020B0606020202030204" pitchFamily="34" charset="0"/>
              </a:rPr>
              <a:t>pierwszej  </a:t>
            </a:r>
            <a:r>
              <a:rPr lang="pl-PL" sz="2000" dirty="0" smtClean="0">
                <a:latin typeface="Arial Narrow" panose="020B0606020202030204" pitchFamily="34" charset="0"/>
              </a:rPr>
              <a:t>stronie </a:t>
            </a:r>
            <a:r>
              <a:rPr lang="pl-PL" sz="2000" dirty="0">
                <a:latin typeface="Arial Narrow" panose="020B0606020202030204" pitchFamily="34" charset="0"/>
              </a:rPr>
              <a:t>dokumentu </a:t>
            </a:r>
            <a:endParaRPr lang="pl-PL" sz="2000" dirty="0" smtClean="0">
              <a:latin typeface="Arial Narrow" panose="020B0606020202030204" pitchFamily="34" charset="0"/>
            </a:endParaRPr>
          </a:p>
          <a:p>
            <a:pPr algn="just"/>
            <a:r>
              <a:rPr lang="pl-PL" sz="2000" i="1" dirty="0" smtClean="0">
                <a:latin typeface="Arial Narrow" panose="020B0606020202030204" pitchFamily="34" charset="0"/>
              </a:rPr>
              <a:t>za </a:t>
            </a:r>
            <a:r>
              <a:rPr lang="pl-PL" sz="2000" i="1" dirty="0">
                <a:latin typeface="Arial Narrow" panose="020B0606020202030204" pitchFamily="34" charset="0"/>
              </a:rPr>
              <a:t>zgodność z oryginałem od </a:t>
            </a:r>
            <a:r>
              <a:rPr lang="pl-PL" sz="2000" i="1" dirty="0" err="1">
                <a:latin typeface="Arial Narrow" panose="020B0606020202030204" pitchFamily="34" charset="0"/>
              </a:rPr>
              <a:t>str</a:t>
            </a:r>
            <a:r>
              <a:rPr lang="pl-PL" sz="2000" i="1" dirty="0">
                <a:latin typeface="Arial Narrow" panose="020B0606020202030204" pitchFamily="34" charset="0"/>
              </a:rPr>
              <a:t>… do str.</a:t>
            </a:r>
          </a:p>
          <a:p>
            <a:pPr algn="just"/>
            <a:r>
              <a:rPr lang="pl-PL" sz="2000" b="1" dirty="0">
                <a:latin typeface="Arial Narrow" panose="020B0606020202030204" pitchFamily="34" charset="0"/>
              </a:rPr>
              <a:t> </a:t>
            </a:r>
            <a:endParaRPr lang="pl-PL" sz="2000" dirty="0">
              <a:latin typeface="Arial Narrow" panose="020B0606020202030204" pitchFamily="34" charset="0"/>
            </a:endParaRPr>
          </a:p>
          <a:p>
            <a:endParaRPr lang="pl-PL" sz="2000" dirty="0"/>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16</a:t>
            </a:fld>
            <a:endParaRPr lang="de-DE" dirty="0"/>
          </a:p>
        </p:txBody>
      </p:sp>
    </p:spTree>
    <p:extLst>
      <p:ext uri="{BB962C8B-B14F-4D97-AF65-F5344CB8AC3E}">
        <p14:creationId xmlns:p14="http://schemas.microsoft.com/office/powerpoint/2010/main" val="1464465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altLang="en-US" sz="3200" b="1" dirty="0" smtClean="0">
                <a:latin typeface="+mj-lt"/>
                <a:ea typeface="+mj-ea"/>
                <a:cs typeface="+mj-cs"/>
              </a:rPr>
              <a:t>Załączniki do oferty</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19" y="2065283"/>
            <a:ext cx="8657439" cy="4093428"/>
          </a:xfrm>
          <a:prstGeom prst="rect">
            <a:avLst/>
          </a:prstGeom>
          <a:noFill/>
        </p:spPr>
        <p:txBody>
          <a:bodyPr wrap="square" rtlCol="0">
            <a:spAutoFit/>
          </a:bodyPr>
          <a:lstStyle/>
          <a:p>
            <a:pPr algn="just"/>
            <a:r>
              <a:rPr lang="pl-PL" sz="2000" dirty="0" smtClean="0">
                <a:latin typeface="Arial Narrow" panose="020B0606020202030204" pitchFamily="34" charset="0"/>
              </a:rPr>
              <a:t>c</a:t>
            </a:r>
            <a:r>
              <a:rPr lang="pl-PL" sz="2000" dirty="0">
                <a:latin typeface="Arial Narrow" panose="020B0606020202030204" pitchFamily="34" charset="0"/>
              </a:rPr>
              <a:t>) </a:t>
            </a:r>
            <a:r>
              <a:rPr lang="pl-PL" sz="2000" dirty="0" smtClean="0">
                <a:latin typeface="Arial Narrow" panose="020B0606020202030204" pitchFamily="34" charset="0"/>
              </a:rPr>
              <a:t>gdy </a:t>
            </a:r>
            <a:r>
              <a:rPr lang="pl-PL" sz="2000" dirty="0">
                <a:latin typeface="Arial Narrow" panose="020B0606020202030204" pitchFamily="34" charset="0"/>
              </a:rPr>
              <a:t>oferta podpisana jest przez inne osoby niż wskazane w aktualnym odpisie potwierdzającym wpis do właściwej ewidencji lub rejestru należy dołączyć stosowne pełnomocnictwa lub upoważnienia</a:t>
            </a:r>
            <a:r>
              <a:rPr lang="pl-PL" sz="2000" dirty="0" smtClean="0">
                <a:latin typeface="Arial Narrow" panose="020B0606020202030204" pitchFamily="34" charset="0"/>
              </a:rPr>
              <a:t>.</a:t>
            </a:r>
          </a:p>
          <a:p>
            <a:pPr algn="just"/>
            <a:endParaRPr lang="pl-PL" sz="2000" dirty="0">
              <a:latin typeface="Arial Narrow" panose="020B0606020202030204" pitchFamily="34" charset="0"/>
            </a:endParaRPr>
          </a:p>
          <a:p>
            <a:pPr algn="just"/>
            <a:r>
              <a:rPr lang="pl-PL" sz="2000" b="1" dirty="0" smtClean="0">
                <a:latin typeface="Arial Narrow" panose="020B0606020202030204" pitchFamily="34" charset="0"/>
              </a:rPr>
              <a:t>W </a:t>
            </a:r>
            <a:r>
              <a:rPr lang="pl-PL" sz="2000" b="1" dirty="0">
                <a:latin typeface="Arial Narrow" panose="020B0606020202030204" pitchFamily="34" charset="0"/>
              </a:rPr>
              <a:t>przypadku złożenia oferty </a:t>
            </a:r>
            <a:r>
              <a:rPr lang="pl-PL" sz="2000" b="1" dirty="0" smtClean="0">
                <a:latin typeface="Arial Narrow" panose="020B0606020202030204" pitchFamily="34" charset="0"/>
              </a:rPr>
              <a:t>wspólnej</a:t>
            </a:r>
            <a:r>
              <a:rPr lang="pl-PL" sz="2000" dirty="0">
                <a:latin typeface="Arial Narrow" panose="020B0606020202030204" pitchFamily="34" charset="0"/>
              </a:rPr>
              <a:t>,</a:t>
            </a:r>
            <a:r>
              <a:rPr lang="pl-PL" sz="2000" dirty="0" smtClean="0">
                <a:latin typeface="Arial Narrow" panose="020B0606020202030204" pitchFamily="34" charset="0"/>
              </a:rPr>
              <a:t> podmioty </a:t>
            </a:r>
            <a:r>
              <a:rPr lang="pl-PL" sz="2000" dirty="0">
                <a:latin typeface="Arial Narrow" panose="020B0606020202030204" pitchFamily="34" charset="0"/>
              </a:rPr>
              <a:t>będące partnerami realizacji zadania zobowiązane są do przedłożenia stosownych dokumentów tj. </a:t>
            </a:r>
            <a:r>
              <a:rPr lang="pl-PL" sz="2000" dirty="0" smtClean="0">
                <a:latin typeface="Arial Narrow" panose="020B0606020202030204" pitchFamily="34" charset="0"/>
              </a:rPr>
              <a:t>aktualny dokument </a:t>
            </a:r>
            <a:r>
              <a:rPr lang="pl-PL" sz="2000" dirty="0">
                <a:latin typeface="Arial Narrow" panose="020B0606020202030204" pitchFamily="34" charset="0"/>
              </a:rPr>
              <a:t>stanowiący o podstawie działalności podmiotu, aktualny statut organizacji, oświadczenie </a:t>
            </a:r>
            <a:r>
              <a:rPr lang="pl-PL" sz="2000" dirty="0" smtClean="0">
                <a:latin typeface="Arial Narrow" panose="020B0606020202030204" pitchFamily="34" charset="0"/>
              </a:rPr>
              <a:t/>
            </a:r>
            <a:br>
              <a:rPr lang="pl-PL" sz="2000" dirty="0" smtClean="0">
                <a:latin typeface="Arial Narrow" panose="020B0606020202030204" pitchFamily="34" charset="0"/>
              </a:rPr>
            </a:br>
            <a:r>
              <a:rPr lang="pl-PL" sz="2000" dirty="0" smtClean="0">
                <a:latin typeface="Arial Narrow" panose="020B0606020202030204" pitchFamily="34" charset="0"/>
              </a:rPr>
              <a:t>o </a:t>
            </a:r>
            <a:r>
              <a:rPr lang="pl-PL" sz="2000" dirty="0">
                <a:latin typeface="Arial Narrow" panose="020B0606020202030204" pitchFamily="34" charset="0"/>
              </a:rPr>
              <a:t>nie zaleganiu z opłacaniem należności z tytułu zobowiązań podatkowych/składek na ubezpieczenia społeczne, sprawozdanie finansowe </a:t>
            </a:r>
            <a:r>
              <a:rPr lang="pl-PL" sz="2000" dirty="0" smtClean="0">
                <a:latin typeface="Arial Narrow" panose="020B0606020202030204" pitchFamily="34" charset="0"/>
              </a:rPr>
              <a:t>i </a:t>
            </a:r>
            <a:r>
              <a:rPr lang="pl-PL" sz="2000" dirty="0">
                <a:latin typeface="Arial Narrow" panose="020B0606020202030204" pitchFamily="34" charset="0"/>
              </a:rPr>
              <a:t>merytoryczne z działalności podmiotu za ubiegły rok lub - </a:t>
            </a:r>
            <a:r>
              <a:rPr lang="pl-PL" sz="2000" dirty="0" smtClean="0">
                <a:latin typeface="Arial Narrow" panose="020B0606020202030204" pitchFamily="34" charset="0"/>
              </a:rPr>
              <a:t>w  </a:t>
            </a:r>
            <a:r>
              <a:rPr lang="pl-PL" sz="2000" dirty="0">
                <a:latin typeface="Arial Narrow" panose="020B0606020202030204" pitchFamily="34" charset="0"/>
              </a:rPr>
              <a:t>krótszej działalności - za miniony okres tej działalności.</a:t>
            </a:r>
          </a:p>
          <a:p>
            <a:r>
              <a:rPr lang="pl-PL" sz="2000" dirty="0"/>
              <a:t> </a:t>
            </a:r>
          </a:p>
          <a:p>
            <a:pPr algn="just"/>
            <a:endParaRPr lang="pl-PL" sz="2000" dirty="0">
              <a:latin typeface="Arial Narrow" panose="020B0606020202030204" pitchFamily="34" charset="0"/>
            </a:endParaRPr>
          </a:p>
          <a:p>
            <a:endParaRPr lang="pl-PL" sz="2000" dirty="0"/>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17</a:t>
            </a:fld>
            <a:endParaRPr lang="de-DE" dirty="0"/>
          </a:p>
        </p:txBody>
      </p:sp>
    </p:spTree>
    <p:extLst>
      <p:ext uri="{BB962C8B-B14F-4D97-AF65-F5344CB8AC3E}">
        <p14:creationId xmlns:p14="http://schemas.microsoft.com/office/powerpoint/2010/main" val="4122028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Budżet zadania</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19" y="2065283"/>
            <a:ext cx="8657439" cy="4401205"/>
          </a:xfrm>
          <a:prstGeom prst="rect">
            <a:avLst/>
          </a:prstGeom>
          <a:noFill/>
        </p:spPr>
        <p:txBody>
          <a:bodyPr wrap="square" rtlCol="0">
            <a:spAutoFit/>
          </a:bodyPr>
          <a:lstStyle/>
          <a:p>
            <a:pPr lvl="0"/>
            <a:r>
              <a:rPr lang="pl-PL" sz="2000" dirty="0" smtClean="0">
                <a:latin typeface="Arial Narrow" panose="020B0606020202030204" pitchFamily="34" charset="0"/>
              </a:rPr>
              <a:t>1. Dofinansowanie </a:t>
            </a:r>
            <a:r>
              <a:rPr lang="pl-PL" sz="2000" dirty="0">
                <a:latin typeface="Arial Narrow" panose="020B0606020202030204" pitchFamily="34" charset="0"/>
              </a:rPr>
              <a:t>zadań odbywać się będzie w formie wsparcia realizacji zadania</a:t>
            </a:r>
            <a:r>
              <a:rPr lang="pl-PL" sz="2000" dirty="0" smtClean="0">
                <a:latin typeface="Arial Narrow" panose="020B0606020202030204" pitchFamily="34" charset="0"/>
              </a:rPr>
              <a:t>.</a:t>
            </a:r>
          </a:p>
          <a:p>
            <a:pPr lvl="0"/>
            <a:endParaRPr lang="pl-PL" sz="1000" dirty="0">
              <a:latin typeface="Arial Narrow" panose="020B0606020202030204" pitchFamily="34" charset="0"/>
            </a:endParaRPr>
          </a:p>
          <a:p>
            <a:pPr lvl="0" algn="just"/>
            <a:r>
              <a:rPr lang="pl-PL" sz="2000" dirty="0" smtClean="0">
                <a:latin typeface="Arial Narrow" panose="020B0606020202030204" pitchFamily="34" charset="0"/>
              </a:rPr>
              <a:t>2. W </a:t>
            </a:r>
            <a:r>
              <a:rPr lang="pl-PL" sz="2000" dirty="0">
                <a:latin typeface="Arial Narrow" panose="020B0606020202030204" pitchFamily="34" charset="0"/>
              </a:rPr>
              <a:t>ramach przyznanej dotacji rozliczone będą koszty zadania poniesione od dnia zawarcia umowy. Nie przewiduje się refundacji wydatków poniesionych przed datą zawarcia umowy</a:t>
            </a:r>
            <a:r>
              <a:rPr lang="pl-PL" sz="2000" dirty="0" smtClean="0">
                <a:latin typeface="Arial Narrow" panose="020B0606020202030204" pitchFamily="34" charset="0"/>
              </a:rPr>
              <a:t>.</a:t>
            </a:r>
          </a:p>
          <a:p>
            <a:pPr lvl="0"/>
            <a:endParaRPr lang="pl-PL" sz="1000" dirty="0">
              <a:latin typeface="Arial Narrow" panose="020B0606020202030204" pitchFamily="34" charset="0"/>
            </a:endParaRPr>
          </a:p>
          <a:p>
            <a:pPr lvl="0"/>
            <a:r>
              <a:rPr lang="pl-PL" sz="2000" b="1" dirty="0" smtClean="0">
                <a:latin typeface="Arial Narrow" panose="020B0606020202030204" pitchFamily="34" charset="0"/>
              </a:rPr>
              <a:t>3. Wymagany </a:t>
            </a:r>
            <a:r>
              <a:rPr lang="pl-PL" sz="2000" b="1" dirty="0">
                <a:latin typeface="Arial Narrow" panose="020B0606020202030204" pitchFamily="34" charset="0"/>
              </a:rPr>
              <a:t>wkład własny podmiotów wynosi minimum 10 % całkowitej wartości zadania. </a:t>
            </a:r>
            <a:endParaRPr lang="pl-PL" sz="2000" b="1" dirty="0" smtClean="0">
              <a:latin typeface="Arial Narrow" panose="020B0606020202030204" pitchFamily="34" charset="0"/>
            </a:endParaRPr>
          </a:p>
          <a:p>
            <a:pPr lvl="0"/>
            <a:endParaRPr lang="pl-PL" sz="1000" dirty="0">
              <a:latin typeface="Arial Narrow" panose="020B0606020202030204" pitchFamily="34" charset="0"/>
            </a:endParaRPr>
          </a:p>
          <a:p>
            <a:pPr algn="just"/>
            <a:r>
              <a:rPr lang="pl-PL" sz="2000" dirty="0" smtClean="0">
                <a:latin typeface="Arial Narrow" panose="020B0606020202030204" pitchFamily="34" charset="0"/>
              </a:rPr>
              <a:t>4. Wkład </a:t>
            </a:r>
            <a:r>
              <a:rPr lang="pl-PL" sz="2000" dirty="0">
                <a:latin typeface="Arial Narrow" panose="020B0606020202030204" pitchFamily="34" charset="0"/>
              </a:rPr>
              <a:t>własny rozumiany jest zarówno jako wkład finansowy (środki finansowe oferenta, wpłaty i opłaty adresatów zadania, z innych źródeł publicznych lub prywatnych) wkład własny pozafinansowy (świadczenia wolontariuszy i praca społeczna członków organizacji).</a:t>
            </a:r>
          </a:p>
          <a:p>
            <a:pPr algn="just"/>
            <a:r>
              <a:rPr lang="pl-PL" sz="2000" dirty="0">
                <a:latin typeface="Arial Narrow" panose="020B0606020202030204" pitchFamily="34" charset="0"/>
              </a:rPr>
              <a:t>Wykazany wkład własny w postaci kosztów stałych podmiotu </a:t>
            </a:r>
            <a:r>
              <a:rPr lang="pl-PL" sz="2000" dirty="0" smtClean="0">
                <a:latin typeface="Arial Narrow" panose="020B0606020202030204" pitchFamily="34" charset="0"/>
              </a:rPr>
              <a:t>(np</a:t>
            </a:r>
            <a:r>
              <a:rPr lang="pl-PL" sz="2000" dirty="0">
                <a:latin typeface="Arial Narrow" panose="020B0606020202030204" pitchFamily="34" charset="0"/>
              </a:rPr>
              <a:t>. wynagrodzeń osobowych, utrzymania biura, usług świadczonych/sprzedawanych przez wnioskodawcę) wymaga przedstawienia szczegółowej kalkulacji kosztów</a:t>
            </a:r>
            <a:r>
              <a:rPr lang="pl-PL" sz="2000" dirty="0" smtClean="0">
                <a:latin typeface="Arial Narrow" panose="020B0606020202030204" pitchFamily="34" charset="0"/>
              </a:rPr>
              <a:t>.</a:t>
            </a:r>
            <a:endParaRPr lang="de-DE" sz="2000" dirty="0">
              <a:solidFill>
                <a:srgbClr val="FF0000"/>
              </a:solidFill>
              <a:effectLst>
                <a:innerShdw blurRad="76200" dist="25400" dir="13500000">
                  <a:prstClr val="black">
                    <a:alpha val="40000"/>
                  </a:prstClr>
                </a:innerShdw>
              </a:effectLst>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18</a:t>
            </a:fld>
            <a:endParaRPr lang="de-DE" dirty="0"/>
          </a:p>
        </p:txBody>
      </p:sp>
    </p:spTree>
    <p:extLst>
      <p:ext uri="{BB962C8B-B14F-4D97-AF65-F5344CB8AC3E}">
        <p14:creationId xmlns:p14="http://schemas.microsoft.com/office/powerpoint/2010/main" val="588632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Budżet zadania</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19" y="2065283"/>
            <a:ext cx="8657439" cy="4708981"/>
          </a:xfrm>
          <a:prstGeom prst="rect">
            <a:avLst/>
          </a:prstGeom>
          <a:noFill/>
        </p:spPr>
        <p:txBody>
          <a:bodyPr wrap="square" rtlCol="0">
            <a:spAutoFit/>
          </a:bodyPr>
          <a:lstStyle/>
          <a:p>
            <a:pPr lvl="0"/>
            <a:r>
              <a:rPr lang="pl-PL" sz="2000" dirty="0" smtClean="0">
                <a:latin typeface="Arial Narrow" panose="020B0606020202030204" pitchFamily="34" charset="0"/>
              </a:rPr>
              <a:t>5. Wycena </a:t>
            </a:r>
            <a:r>
              <a:rPr lang="pl-PL" sz="2000" dirty="0">
                <a:latin typeface="Arial Narrow" panose="020B0606020202030204" pitchFamily="34" charset="0"/>
              </a:rPr>
              <a:t>pracy osób zaangażowanych w realizację </a:t>
            </a:r>
            <a:r>
              <a:rPr lang="pl-PL" sz="2000" dirty="0" smtClean="0">
                <a:latin typeface="Arial Narrow" panose="020B0606020202030204" pitchFamily="34" charset="0"/>
              </a:rPr>
              <a:t>zadania.</a:t>
            </a:r>
          </a:p>
          <a:p>
            <a:pPr lvl="0"/>
            <a:endParaRPr lang="pl-PL" sz="2000" dirty="0">
              <a:latin typeface="Arial Narrow" panose="020B0606020202030204" pitchFamily="34" charset="0"/>
            </a:endParaRPr>
          </a:p>
          <a:p>
            <a:pPr lvl="0"/>
            <a:r>
              <a:rPr lang="pl-PL" sz="2000" dirty="0" smtClean="0">
                <a:latin typeface="Arial Narrow" panose="020B0606020202030204" pitchFamily="34" charset="0"/>
              </a:rPr>
              <a:t>1) Płatna </a:t>
            </a:r>
            <a:r>
              <a:rPr lang="pl-PL" sz="2000" dirty="0">
                <a:latin typeface="Arial Narrow" panose="020B0606020202030204" pitchFamily="34" charset="0"/>
              </a:rPr>
              <a:t>ze środków </a:t>
            </a:r>
            <a:r>
              <a:rPr lang="pl-PL" sz="2000" dirty="0" smtClean="0">
                <a:latin typeface="Arial Narrow" panose="020B0606020202030204" pitchFamily="34" charset="0"/>
              </a:rPr>
              <a:t>dotacji</a:t>
            </a:r>
          </a:p>
          <a:p>
            <a:pPr marL="1257300" lvl="2" indent="-342900">
              <a:buFont typeface="Wingdings" panose="05000000000000000000" pitchFamily="2" charset="2"/>
              <a:buChar char="§"/>
            </a:pPr>
            <a:r>
              <a:rPr lang="pl-PL" sz="2000" dirty="0" smtClean="0">
                <a:latin typeface="Arial Narrow" panose="020B0606020202030204" pitchFamily="34" charset="0"/>
              </a:rPr>
              <a:t>Osoby zatrudnione na umowy </a:t>
            </a:r>
            <a:r>
              <a:rPr lang="pl-PL" sz="2000" dirty="0" err="1" smtClean="0">
                <a:latin typeface="Arial Narrow" panose="020B0606020202030204" pitchFamily="34" charset="0"/>
              </a:rPr>
              <a:t>cywilno</a:t>
            </a:r>
            <a:r>
              <a:rPr lang="pl-PL" sz="2000" dirty="0" smtClean="0">
                <a:latin typeface="Arial Narrow" panose="020B0606020202030204" pitchFamily="34" charset="0"/>
              </a:rPr>
              <a:t> – prawne  –- </a:t>
            </a:r>
            <a:r>
              <a:rPr lang="pl-PL" sz="2000" b="1" dirty="0" smtClean="0">
                <a:latin typeface="Arial Narrow" panose="020B0606020202030204" pitchFamily="34" charset="0"/>
              </a:rPr>
              <a:t>maksymalnie 50 zł za godzinę zegarową</a:t>
            </a:r>
            <a:r>
              <a:rPr lang="pl-PL" sz="2000" dirty="0" smtClean="0">
                <a:latin typeface="Arial Narrow" panose="020B0606020202030204" pitchFamily="34" charset="0"/>
              </a:rPr>
              <a:t>. </a:t>
            </a:r>
          </a:p>
          <a:p>
            <a:pPr marL="1257300" lvl="2" indent="-342900">
              <a:buFont typeface="Wingdings" panose="05000000000000000000" pitchFamily="2" charset="2"/>
              <a:buChar char="§"/>
            </a:pPr>
            <a:r>
              <a:rPr lang="pl-PL" sz="2000" dirty="0" smtClean="0">
                <a:latin typeface="Arial Narrow" panose="020B0606020202030204" pitchFamily="34" charset="0"/>
              </a:rPr>
              <a:t>Obsługa </a:t>
            </a:r>
            <a:r>
              <a:rPr lang="pl-PL" sz="2000" dirty="0">
                <a:latin typeface="Arial Narrow" panose="020B0606020202030204" pitchFamily="34" charset="0"/>
              </a:rPr>
              <a:t>finansowo-księgowa zadania – całkowite koszty usługi nie mogą przekroczyć </a:t>
            </a:r>
            <a:r>
              <a:rPr lang="pl-PL" sz="2000" dirty="0" smtClean="0">
                <a:latin typeface="Arial Narrow" panose="020B0606020202030204" pitchFamily="34" charset="0"/>
              </a:rPr>
              <a:t> </a:t>
            </a:r>
            <a:r>
              <a:rPr lang="pl-PL" sz="2000" b="1" dirty="0" smtClean="0">
                <a:latin typeface="Arial Narrow" panose="020B0606020202030204" pitchFamily="34" charset="0"/>
              </a:rPr>
              <a:t>5</a:t>
            </a:r>
            <a:r>
              <a:rPr lang="pl-PL" sz="2000" b="1" dirty="0">
                <a:latin typeface="Arial Narrow" panose="020B0606020202030204" pitchFamily="34" charset="0"/>
              </a:rPr>
              <a:t>% udzielonej dotacji. </a:t>
            </a:r>
            <a:endParaRPr lang="pl-PL" sz="2000" b="1" dirty="0" smtClean="0">
              <a:latin typeface="Arial Narrow" panose="020B0606020202030204" pitchFamily="34" charset="0"/>
            </a:endParaRPr>
          </a:p>
          <a:p>
            <a:pPr marL="1257300" lvl="2" indent="-342900">
              <a:buFont typeface="Wingdings" panose="05000000000000000000" pitchFamily="2" charset="2"/>
              <a:buChar char="§"/>
            </a:pPr>
            <a:endParaRPr lang="pl-PL" sz="2000" dirty="0">
              <a:latin typeface="Arial Narrow" panose="020B0606020202030204" pitchFamily="34" charset="0"/>
            </a:endParaRPr>
          </a:p>
          <a:p>
            <a:pPr lvl="0"/>
            <a:r>
              <a:rPr lang="pl-PL" sz="2000" dirty="0" smtClean="0">
                <a:latin typeface="Arial Narrow" panose="020B0606020202030204" pitchFamily="34" charset="0"/>
              </a:rPr>
              <a:t>2) Wykazana </a:t>
            </a:r>
            <a:r>
              <a:rPr lang="pl-PL" sz="2000" dirty="0">
                <a:latin typeface="Arial Narrow" panose="020B0606020202030204" pitchFamily="34" charset="0"/>
              </a:rPr>
              <a:t>jako wkład własny pozafinansowy</a:t>
            </a:r>
          </a:p>
          <a:p>
            <a:pPr marL="1257300" lvl="2" indent="-342900">
              <a:buFont typeface="Wingdings" panose="05000000000000000000" pitchFamily="2" charset="2"/>
              <a:buChar char="§"/>
            </a:pPr>
            <a:r>
              <a:rPr lang="pl-PL" sz="2000" dirty="0">
                <a:latin typeface="Arial Narrow" panose="020B0606020202030204" pitchFamily="34" charset="0"/>
              </a:rPr>
              <a:t>Świadczenia wolontariuszy –- wysokość stawki za godzinę zegarową wolontariusza </a:t>
            </a:r>
            <a:r>
              <a:rPr lang="pl-PL" sz="2000" b="1" dirty="0">
                <a:latin typeface="Arial Narrow" panose="020B0606020202030204" pitchFamily="34" charset="0"/>
              </a:rPr>
              <a:t>nie może przekraczać kwoty 12 zł</a:t>
            </a:r>
            <a:r>
              <a:rPr lang="pl-PL" sz="2000" dirty="0">
                <a:latin typeface="Arial Narrow" panose="020B0606020202030204" pitchFamily="34" charset="0"/>
              </a:rPr>
              <a:t>, wyjątek może stanowić zatrudnienie wolontariusza będącego specjalistą w danej dziedzinie – maksymalna stawka za godzinę zegarową wynosić może 50 zł.</a:t>
            </a:r>
          </a:p>
          <a:p>
            <a:pPr marL="1257300" lvl="2" indent="-342900">
              <a:buFont typeface="Wingdings" panose="05000000000000000000" pitchFamily="2" charset="2"/>
              <a:buChar char="§"/>
            </a:pPr>
            <a:r>
              <a:rPr lang="pl-PL" sz="2000" dirty="0">
                <a:latin typeface="Arial Narrow" panose="020B0606020202030204" pitchFamily="34" charset="0"/>
              </a:rPr>
              <a:t>Praca społeczna członków organizacji –- </a:t>
            </a:r>
            <a:r>
              <a:rPr lang="pl-PL" sz="2000" b="1" dirty="0">
                <a:latin typeface="Arial Narrow" panose="020B0606020202030204" pitchFamily="34" charset="0"/>
              </a:rPr>
              <a:t>maksymalna stawka za godzinę zegarową wynosić może 50 zł.</a:t>
            </a:r>
            <a:endParaRPr lang="pl-PL" sz="2000" dirty="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19</a:t>
            </a:fld>
            <a:endParaRPr lang="de-DE" dirty="0"/>
          </a:p>
        </p:txBody>
      </p:sp>
    </p:spTree>
    <p:extLst>
      <p:ext uri="{BB962C8B-B14F-4D97-AF65-F5344CB8AC3E}">
        <p14:creationId xmlns:p14="http://schemas.microsoft.com/office/powerpoint/2010/main" val="3674475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txBox="1">
            <a:spLocks/>
          </p:cNvSpPr>
          <p:nvPr/>
        </p:nvSpPr>
        <p:spPr>
          <a:xfrm>
            <a:off x="243031" y="254309"/>
            <a:ext cx="8657327" cy="616455"/>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pl-PL" altLang="en-US" sz="3200" b="1" i="0" u="none" strike="noStrike" kern="1200" cap="none" spc="0" normalizeH="0" baseline="0" noProof="0" dirty="0" smtClean="0">
                <a:ln>
                  <a:noFill/>
                </a:ln>
                <a:solidFill>
                  <a:schemeClr val="tx1"/>
                </a:solidFill>
                <a:effectLst/>
                <a:uLnTx/>
                <a:uFillTx/>
                <a:ea typeface="+mj-ea"/>
                <a:cs typeface="+mj-cs"/>
              </a:rPr>
              <a:t>Obszar prawny</a:t>
            </a:r>
            <a:endParaRPr kumimoji="0" lang="en-US" sz="3200" b="1" i="0" u="none" strike="noStrike" kern="1200" cap="none" spc="0" normalizeH="0" baseline="0" noProof="0" dirty="0">
              <a:ln>
                <a:noFill/>
              </a:ln>
              <a:solidFill>
                <a:schemeClr val="tx1"/>
              </a:solidFill>
              <a:effectLst/>
              <a:uLnTx/>
              <a:uFillTx/>
              <a:ea typeface="+mj-ea"/>
              <a:cs typeface="+mj-cs"/>
            </a:endParaRPr>
          </a:p>
        </p:txBody>
      </p:sp>
      <p:sp>
        <p:nvSpPr>
          <p:cNvPr id="21" name="Rectangle 6"/>
          <p:cNvSpPr>
            <a:spLocks noChangeArrowheads="1"/>
          </p:cNvSpPr>
          <p:nvPr/>
        </p:nvSpPr>
        <p:spPr bwMode="gray">
          <a:xfrm>
            <a:off x="590627" y="5788157"/>
            <a:ext cx="8309732" cy="612644"/>
          </a:xfrm>
          <a:prstGeom prst="rect">
            <a:avLst/>
          </a:prstGeom>
          <a:noFill/>
          <a:ln w="12700">
            <a:noFill/>
            <a:miter lim="800000"/>
            <a:headEnd/>
            <a:tailEnd/>
          </a:ln>
          <a:effectLst/>
          <a:extLst/>
        </p:spPr>
        <p:txBody>
          <a:bodyPr lIns="216000" tIns="108000" rIns="144000" bIns="72000" anchor="ctr"/>
          <a:lstStyle/>
          <a:p>
            <a:pPr>
              <a:lnSpc>
                <a:spcPct val="95000"/>
              </a:lnSpc>
              <a:spcAft>
                <a:spcPts val="400"/>
              </a:spcAft>
              <a:buClr>
                <a:srgbClr val="969696"/>
              </a:buClr>
            </a:pPr>
            <a:endParaRPr lang="de-DE" altLang="de-DE" sz="2400" noProof="1">
              <a:solidFill>
                <a:srgbClr val="000000"/>
              </a:solidFill>
              <a:cs typeface="Arial" charset="0"/>
            </a:endParaRPr>
          </a:p>
        </p:txBody>
      </p:sp>
      <p:grpSp>
        <p:nvGrpSpPr>
          <p:cNvPr id="22" name="Gruppieren 7"/>
          <p:cNvGrpSpPr/>
          <p:nvPr/>
        </p:nvGrpSpPr>
        <p:grpSpPr>
          <a:xfrm>
            <a:off x="307885" y="1270622"/>
            <a:ext cx="8596170" cy="5444468"/>
            <a:chOff x="243031" y="1555750"/>
            <a:chExt cx="8596170" cy="3360738"/>
          </a:xfrm>
        </p:grpSpPr>
        <p:grpSp>
          <p:nvGrpSpPr>
            <p:cNvPr id="24" name="Gruppieren 3"/>
            <p:cNvGrpSpPr/>
            <p:nvPr/>
          </p:nvGrpSpPr>
          <p:grpSpPr>
            <a:xfrm>
              <a:off x="243031" y="2433638"/>
              <a:ext cx="8591407" cy="710418"/>
              <a:chOff x="243031" y="2433638"/>
              <a:chExt cx="8591407" cy="710418"/>
            </a:xfrm>
          </p:grpSpPr>
          <p:sp>
            <p:nvSpPr>
              <p:cNvPr id="37" name="Rectangle 8"/>
              <p:cNvSpPr>
                <a:spLocks noChangeArrowheads="1"/>
              </p:cNvSpPr>
              <p:nvPr/>
            </p:nvSpPr>
            <p:spPr bwMode="gray">
              <a:xfrm>
                <a:off x="243031" y="2433638"/>
                <a:ext cx="549132" cy="710418"/>
              </a:xfrm>
              <a:prstGeom prst="rect">
                <a:avLst/>
              </a:prstGeom>
              <a:gradFill>
                <a:gsLst>
                  <a:gs pos="0">
                    <a:srgbClr val="A40000"/>
                  </a:gs>
                  <a:gs pos="100000">
                    <a:srgbClr val="646464"/>
                  </a:gs>
                </a:gsLst>
                <a:lin ang="5400000" scaled="0"/>
              </a:gradFill>
              <a:ln w="12700">
                <a:solidFill>
                  <a:srgbClr val="C0C0C0"/>
                </a:solidFill>
                <a:miter lim="800000"/>
                <a:headEnd/>
                <a:tailEnd/>
              </a:ln>
              <a:effectLst>
                <a:outerShdw blurRad="127000" dist="63500" dir="2700000" algn="tl" rotWithShape="0">
                  <a:prstClr val="black">
                    <a:alpha val="40000"/>
                  </a:prstClr>
                </a:outerShdw>
              </a:effectLst>
              <a:extLst/>
            </p:spPr>
            <p:txBody>
              <a:bodyPr lIns="108000" tIns="72000" rIns="108000" bIns="72000" anchor="ctr"/>
              <a:lstStyle/>
              <a:p>
                <a:pPr algn="ctr" defTabSz="801688" eaLnBrk="0" hangingPunct="0"/>
                <a:r>
                  <a:rPr lang="de-DE" altLang="de-DE" sz="2800" b="1" noProof="1">
                    <a:solidFill>
                      <a:srgbClr val="FFFFFF"/>
                    </a:solidFill>
                    <a:effectLst>
                      <a:outerShdw blurRad="190500" algn="ctr" rotWithShape="0">
                        <a:prstClr val="black">
                          <a:alpha val="50000"/>
                        </a:prstClr>
                      </a:outerShdw>
                    </a:effectLst>
                    <a:cs typeface="Arial" charset="0"/>
                  </a:rPr>
                  <a:t>2</a:t>
                </a:r>
                <a:endParaRPr lang="de-DE" altLang="de-DE" b="1" noProof="1">
                  <a:solidFill>
                    <a:srgbClr val="FFFFFF"/>
                  </a:solidFill>
                  <a:effectLst>
                    <a:outerShdw blurRad="190500" algn="ctr" rotWithShape="0">
                      <a:prstClr val="black">
                        <a:alpha val="50000"/>
                      </a:prstClr>
                    </a:outerShdw>
                  </a:effectLst>
                  <a:cs typeface="Arial" charset="0"/>
                </a:endParaRPr>
              </a:p>
            </p:txBody>
          </p:sp>
          <p:sp>
            <p:nvSpPr>
              <p:cNvPr id="38" name="Rectangle 13"/>
              <p:cNvSpPr>
                <a:spLocks noChangeArrowheads="1"/>
              </p:cNvSpPr>
              <p:nvPr/>
            </p:nvSpPr>
            <p:spPr bwMode="gray">
              <a:xfrm>
                <a:off x="787400" y="2433638"/>
                <a:ext cx="8047038" cy="710418"/>
              </a:xfrm>
              <a:prstGeom prst="rect">
                <a:avLst/>
              </a:prstGeom>
              <a:solidFill>
                <a:srgbClr val="FFFFFF"/>
              </a:solidFill>
              <a:ln w="12700">
                <a:solidFill>
                  <a:srgbClr val="C0C0C0"/>
                </a:solidFill>
                <a:miter lim="800000"/>
                <a:headEnd/>
                <a:tailEnd/>
              </a:ln>
              <a:effectLst>
                <a:outerShdw blurRad="127000" dist="63500" dir="2700000" algn="tl" rotWithShape="0">
                  <a:prstClr val="black">
                    <a:alpha val="40000"/>
                  </a:prstClr>
                </a:outerShdw>
              </a:effectLst>
              <a:extLst/>
            </p:spPr>
            <p:txBody>
              <a:bodyPr lIns="216000" tIns="108000" rIns="144000" bIns="72000" anchor="ctr"/>
              <a:lstStyle/>
              <a:p>
                <a:pPr algn="just"/>
                <a:r>
                  <a:rPr lang="pl-PL" b="1" dirty="0">
                    <a:latin typeface="Arial Narrow" panose="020B0606020202030204" pitchFamily="34" charset="0"/>
                  </a:rPr>
                  <a:t>Rozporządzenia Ministra Pracy i Polityki Społecznej </a:t>
                </a:r>
                <a:r>
                  <a:rPr lang="pl-PL" b="1" dirty="0" smtClean="0">
                    <a:latin typeface="Arial Narrow" panose="020B0606020202030204" pitchFamily="34" charset="0"/>
                  </a:rPr>
                  <a:t>w </a:t>
                </a:r>
                <a:r>
                  <a:rPr lang="pl-PL" b="1" dirty="0">
                    <a:latin typeface="Arial Narrow" panose="020B0606020202030204" pitchFamily="34" charset="0"/>
                  </a:rPr>
                  <a:t>sprawie rodzajów zadań </a:t>
                </a:r>
                <a:r>
                  <a:rPr lang="pl-PL" b="1" dirty="0" smtClean="0">
                    <a:latin typeface="Arial Narrow" panose="020B0606020202030204" pitchFamily="34" charset="0"/>
                  </a:rPr>
                  <a:t/>
                </a:r>
                <a:br>
                  <a:rPr lang="pl-PL" b="1" dirty="0" smtClean="0">
                    <a:latin typeface="Arial Narrow" panose="020B0606020202030204" pitchFamily="34" charset="0"/>
                  </a:rPr>
                </a:br>
                <a:r>
                  <a:rPr lang="pl-PL" b="1" dirty="0" smtClean="0">
                    <a:latin typeface="Arial Narrow" panose="020B0606020202030204" pitchFamily="34" charset="0"/>
                  </a:rPr>
                  <a:t>z </a:t>
                </a:r>
                <a:r>
                  <a:rPr lang="pl-PL" b="1" dirty="0">
                    <a:latin typeface="Arial Narrow" panose="020B0606020202030204" pitchFamily="34" charset="0"/>
                  </a:rPr>
                  <a:t>zakresu rehabilitacji zawodowej i społecznej osób niepełnosprawnych zlecanych fundacjom oraz organizacjom pozarządowym</a:t>
                </a:r>
                <a:r>
                  <a:rPr lang="pl-PL" dirty="0">
                    <a:latin typeface="Arial Narrow" panose="020B0606020202030204" pitchFamily="34" charset="0"/>
                  </a:rPr>
                  <a:t>,</a:t>
                </a:r>
                <a:r>
                  <a:rPr lang="pl-PL" sz="1600" dirty="0">
                    <a:latin typeface="Arial Narrow" panose="020B0606020202030204" pitchFamily="34" charset="0"/>
                  </a:rPr>
                  <a:t> (</a:t>
                </a:r>
                <a:r>
                  <a:rPr lang="pl-PL" sz="1400" dirty="0" err="1">
                    <a:latin typeface="Arial Narrow" panose="020B0606020202030204" pitchFamily="34" charset="0"/>
                  </a:rPr>
                  <a:t>Dz.U</a:t>
                </a:r>
                <a:r>
                  <a:rPr lang="pl-PL" sz="1400" dirty="0">
                    <a:latin typeface="Arial Narrow" panose="020B0606020202030204" pitchFamily="34" charset="0"/>
                  </a:rPr>
                  <a:t>. Nr 29 poz. 172),</a:t>
                </a:r>
              </a:p>
            </p:txBody>
          </p:sp>
        </p:grpSp>
        <p:grpSp>
          <p:nvGrpSpPr>
            <p:cNvPr id="25" name="Gruppieren 2"/>
            <p:cNvGrpSpPr/>
            <p:nvPr/>
          </p:nvGrpSpPr>
          <p:grpSpPr>
            <a:xfrm>
              <a:off x="243031" y="1555750"/>
              <a:ext cx="8596170" cy="723900"/>
              <a:chOff x="243031" y="1555750"/>
              <a:chExt cx="8596170" cy="723900"/>
            </a:xfrm>
          </p:grpSpPr>
          <p:sp>
            <p:nvSpPr>
              <p:cNvPr id="35" name="Rectangle 7"/>
              <p:cNvSpPr>
                <a:spLocks noChangeArrowheads="1"/>
              </p:cNvSpPr>
              <p:nvPr/>
            </p:nvSpPr>
            <p:spPr bwMode="gray">
              <a:xfrm>
                <a:off x="243031" y="1555750"/>
                <a:ext cx="549132" cy="723900"/>
              </a:xfrm>
              <a:prstGeom prst="rect">
                <a:avLst/>
              </a:prstGeom>
              <a:gradFill>
                <a:gsLst>
                  <a:gs pos="0">
                    <a:srgbClr val="C00000"/>
                  </a:gs>
                  <a:gs pos="100000">
                    <a:srgbClr val="7A0000"/>
                  </a:gs>
                </a:gsLst>
                <a:lin ang="5400000" scaled="0"/>
              </a:gradFill>
              <a:ln w="12700">
                <a:solidFill>
                  <a:srgbClr val="C0C0C0"/>
                </a:solidFill>
                <a:miter lim="800000"/>
                <a:headEnd/>
                <a:tailEnd/>
              </a:ln>
              <a:effectLst>
                <a:outerShdw blurRad="127000" dist="63500" dir="2700000" algn="tl" rotWithShape="0">
                  <a:prstClr val="black">
                    <a:alpha val="40000"/>
                  </a:prstClr>
                </a:outerShdw>
              </a:effectLst>
              <a:extLst/>
            </p:spPr>
            <p:txBody>
              <a:bodyPr lIns="108000" tIns="72000" rIns="108000" bIns="72000" anchor="ctr"/>
              <a:lstStyle/>
              <a:p>
                <a:pPr algn="ctr" defTabSz="801688" eaLnBrk="0" hangingPunct="0"/>
                <a:r>
                  <a:rPr lang="de-DE" altLang="de-DE" sz="2800" b="1" noProof="1">
                    <a:solidFill>
                      <a:srgbClr val="FFFFFF"/>
                    </a:solidFill>
                    <a:effectLst>
                      <a:outerShdw blurRad="190500" algn="ctr" rotWithShape="0">
                        <a:prstClr val="black">
                          <a:alpha val="50000"/>
                        </a:prstClr>
                      </a:outerShdw>
                    </a:effectLst>
                    <a:cs typeface="Arial" charset="0"/>
                  </a:rPr>
                  <a:t>1</a:t>
                </a:r>
              </a:p>
            </p:txBody>
          </p:sp>
          <p:sp>
            <p:nvSpPr>
              <p:cNvPr id="36" name="Rectangle 3"/>
              <p:cNvSpPr>
                <a:spLocks noChangeArrowheads="1"/>
              </p:cNvSpPr>
              <p:nvPr/>
            </p:nvSpPr>
            <p:spPr bwMode="gray">
              <a:xfrm>
                <a:off x="792163" y="1555750"/>
                <a:ext cx="8047038" cy="723900"/>
              </a:xfrm>
              <a:prstGeom prst="rect">
                <a:avLst/>
              </a:prstGeom>
              <a:solidFill>
                <a:srgbClr val="FFFFFF"/>
              </a:solidFill>
              <a:ln w="12700">
                <a:solidFill>
                  <a:srgbClr val="C0C0C0"/>
                </a:solidFill>
                <a:miter lim="800000"/>
                <a:headEnd/>
                <a:tailEnd/>
              </a:ln>
              <a:effectLst>
                <a:outerShdw blurRad="127000" dist="63500" dir="2700000" algn="tl" rotWithShape="0">
                  <a:prstClr val="black">
                    <a:alpha val="40000"/>
                  </a:prstClr>
                </a:outerShdw>
              </a:effectLst>
              <a:extLst/>
            </p:spPr>
            <p:txBody>
              <a:bodyPr lIns="216000" tIns="108000" rIns="144000" bIns="72000" anchor="ctr"/>
              <a:lstStyle/>
              <a:p>
                <a:pPr algn="just"/>
                <a:r>
                  <a:rPr lang="pl-PL" b="1" dirty="0" smtClean="0">
                    <a:latin typeface="Arial Narrow" pitchFamily="34" charset="0"/>
                  </a:rPr>
                  <a:t>Ustawa </a:t>
                </a:r>
                <a:r>
                  <a:rPr lang="pl-PL" b="1" dirty="0">
                    <a:latin typeface="Arial Narrow" pitchFamily="34" charset="0"/>
                  </a:rPr>
                  <a:t>o działalności pożytku publicznego  </a:t>
                </a:r>
                <a:r>
                  <a:rPr lang="pl-PL" b="1" dirty="0" smtClean="0">
                    <a:latin typeface="Arial Narrow" pitchFamily="34" charset="0"/>
                  </a:rPr>
                  <a:t>i </a:t>
                </a:r>
                <a:r>
                  <a:rPr lang="pl-PL" b="1" dirty="0">
                    <a:latin typeface="Arial Narrow" pitchFamily="34" charset="0"/>
                  </a:rPr>
                  <a:t>o wolontariacie</a:t>
                </a:r>
                <a:r>
                  <a:rPr lang="pl-PL" dirty="0">
                    <a:latin typeface="Arial Narrow" pitchFamily="34" charset="0"/>
                  </a:rPr>
                  <a:t> </a:t>
                </a:r>
                <a:r>
                  <a:rPr lang="pl-PL" sz="1400" dirty="0">
                    <a:latin typeface="Arial Narrow" pitchFamily="34" charset="0"/>
                  </a:rPr>
                  <a:t>(Dz. U. z 2014r. Nr 1118)</a:t>
                </a:r>
              </a:p>
            </p:txBody>
          </p:sp>
        </p:grpSp>
        <p:grpSp>
          <p:nvGrpSpPr>
            <p:cNvPr id="26" name="Gruppieren 4"/>
            <p:cNvGrpSpPr/>
            <p:nvPr/>
          </p:nvGrpSpPr>
          <p:grpSpPr>
            <a:xfrm>
              <a:off x="243031" y="3313113"/>
              <a:ext cx="8591407" cy="725487"/>
              <a:chOff x="243031" y="3313113"/>
              <a:chExt cx="8591407" cy="725487"/>
            </a:xfrm>
          </p:grpSpPr>
          <p:sp>
            <p:nvSpPr>
              <p:cNvPr id="33" name="Rectangle 9"/>
              <p:cNvSpPr>
                <a:spLocks noChangeArrowheads="1"/>
              </p:cNvSpPr>
              <p:nvPr/>
            </p:nvSpPr>
            <p:spPr bwMode="gray">
              <a:xfrm>
                <a:off x="243031" y="3313113"/>
                <a:ext cx="549132" cy="725487"/>
              </a:xfrm>
              <a:prstGeom prst="rect">
                <a:avLst/>
              </a:prstGeom>
              <a:gradFill>
                <a:gsLst>
                  <a:gs pos="0">
                    <a:srgbClr val="C00000"/>
                  </a:gs>
                  <a:gs pos="100000">
                    <a:srgbClr val="AFAFAF"/>
                  </a:gs>
                </a:gsLst>
                <a:lin ang="5400000" scaled="0"/>
              </a:gradFill>
              <a:ln w="12700">
                <a:solidFill>
                  <a:srgbClr val="C0C0C0"/>
                </a:solidFill>
                <a:miter lim="800000"/>
                <a:headEnd/>
                <a:tailEnd/>
              </a:ln>
              <a:effectLst>
                <a:outerShdw blurRad="127000" dist="63500" dir="2700000" algn="tl" rotWithShape="0">
                  <a:prstClr val="black">
                    <a:alpha val="40000"/>
                  </a:prstClr>
                </a:outerShdw>
              </a:effectLst>
              <a:extLst/>
            </p:spPr>
            <p:txBody>
              <a:bodyPr lIns="108000" tIns="72000" rIns="108000" bIns="72000" anchor="ctr"/>
              <a:lstStyle/>
              <a:p>
                <a:pPr algn="ctr" defTabSz="801688" eaLnBrk="0" hangingPunct="0"/>
                <a:r>
                  <a:rPr lang="de-DE" altLang="de-DE" sz="2800" b="1" noProof="1">
                    <a:solidFill>
                      <a:schemeClr val="bg1"/>
                    </a:solidFill>
                    <a:cs typeface="Arial" charset="0"/>
                  </a:rPr>
                  <a:t>3</a:t>
                </a:r>
              </a:p>
            </p:txBody>
          </p:sp>
          <p:sp>
            <p:nvSpPr>
              <p:cNvPr id="34" name="Rectangle 4"/>
              <p:cNvSpPr>
                <a:spLocks noChangeArrowheads="1"/>
              </p:cNvSpPr>
              <p:nvPr/>
            </p:nvSpPr>
            <p:spPr bwMode="gray">
              <a:xfrm>
                <a:off x="787400" y="3313113"/>
                <a:ext cx="8047038" cy="725486"/>
              </a:xfrm>
              <a:prstGeom prst="rect">
                <a:avLst/>
              </a:prstGeom>
              <a:solidFill>
                <a:srgbClr val="FFFFFF"/>
              </a:solidFill>
              <a:ln w="12700">
                <a:solidFill>
                  <a:srgbClr val="C0C0C0"/>
                </a:solidFill>
                <a:miter lim="800000"/>
                <a:headEnd/>
                <a:tailEnd/>
              </a:ln>
              <a:effectLst>
                <a:outerShdw blurRad="127000" dist="63500" dir="2700000" algn="tl" rotWithShape="0">
                  <a:prstClr val="black">
                    <a:alpha val="40000"/>
                  </a:prstClr>
                </a:outerShdw>
              </a:effectLst>
              <a:extLst/>
            </p:spPr>
            <p:txBody>
              <a:bodyPr lIns="216000" tIns="108000" rIns="144000" bIns="72000" anchor="ctr"/>
              <a:lstStyle/>
              <a:p>
                <a:r>
                  <a:rPr lang="pl-PL" altLang="en-US" sz="2000" b="1" dirty="0" smtClean="0">
                    <a:solidFill>
                      <a:srgbClr val="080808"/>
                    </a:solidFill>
                  </a:rPr>
                  <a:t>Ustawa o wspieraniu rodziny i systemie pieczy zastępczej </a:t>
                </a:r>
                <a:r>
                  <a:rPr lang="pl-PL" sz="1400" dirty="0" smtClean="0"/>
                  <a:t>(Dz. U. z 2011 r. </a:t>
                </a:r>
                <a:r>
                  <a:rPr lang="pl-PL" sz="1400" dirty="0" smtClean="0"/>
                  <a:t>Nr 149 poz. 887</a:t>
                </a:r>
                <a:r>
                  <a:rPr lang="pl-PL" sz="1400" dirty="0" smtClean="0"/>
                  <a:t>),</a:t>
                </a:r>
                <a:endParaRPr lang="pl-PL" sz="1400" dirty="0" smtClean="0"/>
              </a:p>
            </p:txBody>
          </p:sp>
        </p:grpSp>
        <p:grpSp>
          <p:nvGrpSpPr>
            <p:cNvPr id="27" name="Gruppieren 5"/>
            <p:cNvGrpSpPr/>
            <p:nvPr/>
          </p:nvGrpSpPr>
          <p:grpSpPr>
            <a:xfrm>
              <a:off x="243031" y="4192588"/>
              <a:ext cx="8577119" cy="723900"/>
              <a:chOff x="243031" y="4192588"/>
              <a:chExt cx="8577119" cy="723900"/>
            </a:xfrm>
          </p:grpSpPr>
          <p:sp>
            <p:nvSpPr>
              <p:cNvPr id="31" name="Rectangle 10"/>
              <p:cNvSpPr>
                <a:spLocks noChangeArrowheads="1"/>
              </p:cNvSpPr>
              <p:nvPr/>
            </p:nvSpPr>
            <p:spPr bwMode="gray">
              <a:xfrm>
                <a:off x="243031" y="4192588"/>
                <a:ext cx="530081" cy="723900"/>
              </a:xfrm>
              <a:prstGeom prst="rect">
                <a:avLst/>
              </a:prstGeom>
              <a:gradFill>
                <a:gsLst>
                  <a:gs pos="0">
                    <a:srgbClr val="C00000"/>
                  </a:gs>
                  <a:gs pos="100000">
                    <a:srgbClr val="AFAFAF"/>
                  </a:gs>
                </a:gsLst>
                <a:lin ang="5400000" scaled="0"/>
              </a:gradFill>
              <a:ln w="12700">
                <a:solidFill>
                  <a:srgbClr val="C0C0C0"/>
                </a:solidFill>
                <a:miter lim="800000"/>
                <a:headEnd/>
                <a:tailEnd/>
              </a:ln>
              <a:effectLst>
                <a:outerShdw blurRad="127000" dist="63500" dir="2700000" algn="tl" rotWithShape="0">
                  <a:prstClr val="black">
                    <a:alpha val="40000"/>
                  </a:prstClr>
                </a:outerShdw>
              </a:effectLst>
              <a:extLst/>
            </p:spPr>
            <p:txBody>
              <a:bodyPr lIns="108000" tIns="72000" rIns="108000" bIns="72000" anchor="ctr"/>
              <a:lstStyle/>
              <a:p>
                <a:pPr algn="ctr" defTabSz="801688" eaLnBrk="0" hangingPunct="0"/>
                <a:r>
                  <a:rPr lang="de-DE" altLang="de-DE" sz="2800" b="1" noProof="1">
                    <a:solidFill>
                      <a:schemeClr val="bg1"/>
                    </a:solidFill>
                    <a:cs typeface="Arial" charset="0"/>
                  </a:rPr>
                  <a:t>4</a:t>
                </a:r>
              </a:p>
            </p:txBody>
          </p:sp>
          <p:sp>
            <p:nvSpPr>
              <p:cNvPr id="32" name="Rectangle 5"/>
              <p:cNvSpPr>
                <a:spLocks noChangeArrowheads="1"/>
              </p:cNvSpPr>
              <p:nvPr/>
            </p:nvSpPr>
            <p:spPr bwMode="gray">
              <a:xfrm>
                <a:off x="773112" y="4192588"/>
                <a:ext cx="8047038" cy="723900"/>
              </a:xfrm>
              <a:prstGeom prst="rect">
                <a:avLst/>
              </a:prstGeom>
              <a:solidFill>
                <a:srgbClr val="FFFFFF"/>
              </a:solidFill>
              <a:ln w="12700">
                <a:solidFill>
                  <a:srgbClr val="C0C0C0"/>
                </a:solidFill>
                <a:miter lim="800000"/>
                <a:headEnd/>
                <a:tailEnd/>
              </a:ln>
              <a:effectLst>
                <a:outerShdw blurRad="127000" dist="63500" dir="2700000" algn="tl" rotWithShape="0">
                  <a:prstClr val="black">
                    <a:alpha val="40000"/>
                  </a:prstClr>
                </a:outerShdw>
              </a:effectLst>
              <a:extLst/>
            </p:spPr>
            <p:txBody>
              <a:bodyPr lIns="216000" tIns="108000" rIns="144000" bIns="72000" anchor="ctr"/>
              <a:lstStyle/>
              <a:p>
                <a:r>
                  <a:rPr lang="pl-PL" b="1" dirty="0">
                    <a:latin typeface="Arial Narrow" panose="020B0606020202030204" pitchFamily="34" charset="0"/>
                  </a:rPr>
                  <a:t>Uchwała Nr LIX/1118/14 Sejmiku Województwa Podkarpackiego z dnia 13 listopada 2014 r. </a:t>
                </a:r>
                <a:r>
                  <a:rPr lang="pl-PL" b="1" dirty="0" smtClean="0">
                    <a:latin typeface="Arial Narrow" panose="020B0606020202030204" pitchFamily="34" charset="0"/>
                  </a:rPr>
                  <a:t>w </a:t>
                </a:r>
                <a:r>
                  <a:rPr lang="pl-PL" b="1" dirty="0">
                    <a:latin typeface="Arial Narrow" panose="020B0606020202030204" pitchFamily="34" charset="0"/>
                  </a:rPr>
                  <a:t>sprawie Programu </a:t>
                </a:r>
                <a:r>
                  <a:rPr lang="pl-PL" b="1" dirty="0" smtClean="0">
                    <a:latin typeface="Arial Narrow" panose="020B0606020202030204" pitchFamily="34" charset="0"/>
                  </a:rPr>
                  <a:t>Współpracy z </a:t>
                </a:r>
                <a:r>
                  <a:rPr lang="pl-PL" b="1" dirty="0">
                    <a:latin typeface="Arial Narrow" panose="020B0606020202030204" pitchFamily="34" charset="0"/>
                  </a:rPr>
                  <a:t>organizacjami pozarządowymi  </a:t>
                </a:r>
                <a:r>
                  <a:rPr lang="pl-PL" b="1" dirty="0" smtClean="0">
                    <a:latin typeface="Arial Narrow" panose="020B0606020202030204" pitchFamily="34" charset="0"/>
                  </a:rPr>
                  <a:t>i </a:t>
                </a:r>
                <a:r>
                  <a:rPr lang="pl-PL" b="1" dirty="0">
                    <a:latin typeface="Arial Narrow" panose="020B0606020202030204" pitchFamily="34" charset="0"/>
                  </a:rPr>
                  <a:t>innymi podmiotami prowadzącymi działalność pożytku publicznego na rok 2015.</a:t>
                </a:r>
                <a:endParaRPr lang="de-DE" b="1" dirty="0">
                  <a:solidFill>
                    <a:prstClr val="black"/>
                  </a:solidFill>
                  <a:effectLst>
                    <a:innerShdw blurRad="76200" dist="25400" dir="13500000">
                      <a:prstClr val="black">
                        <a:alpha val="40000"/>
                      </a:prstClr>
                    </a:innerShdw>
                  </a:effectLst>
                  <a:latin typeface="Arial Narrow" panose="020B0606020202030204" pitchFamily="34" charset="0"/>
                </a:endParaRPr>
              </a:p>
              <a:p>
                <a:endParaRPr lang="de-DE" altLang="en-US" sz="1600" dirty="0">
                  <a:solidFill>
                    <a:srgbClr val="080808"/>
                  </a:solidFill>
                </a:endParaRPr>
              </a:p>
            </p:txBody>
          </p:sp>
        </p:grpSp>
      </p:grpSp>
      <p:sp>
        <p:nvSpPr>
          <p:cNvPr id="39" name="Symbol zastępczy numeru slajdu 38"/>
          <p:cNvSpPr>
            <a:spLocks noGrp="1"/>
          </p:cNvSpPr>
          <p:nvPr>
            <p:ph type="sldNum" sz="quarter" idx="12"/>
          </p:nvPr>
        </p:nvSpPr>
        <p:spPr/>
        <p:txBody>
          <a:bodyPr/>
          <a:lstStyle/>
          <a:p>
            <a:fld id="{9DC1E638-3F78-4E0D-883A-B278700C48C0}" type="slidenum">
              <a:rPr lang="de-DE" smtClean="0"/>
              <a:pPr/>
              <a:t>2</a:t>
            </a:fld>
            <a:endParaRPr lang="de-DE" dirty="0"/>
          </a:p>
        </p:txBody>
      </p:sp>
    </p:spTree>
    <p:extLst>
      <p:ext uri="{BB962C8B-B14F-4D97-AF65-F5344CB8AC3E}">
        <p14:creationId xmlns:p14="http://schemas.microsoft.com/office/powerpoint/2010/main" val="1790256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dirty="0" smtClean="0">
                <a:latin typeface="+mj-lt"/>
                <a:ea typeface="+mj-ea"/>
                <a:cs typeface="+mj-cs"/>
              </a:rPr>
              <a:t>Zasady wyboru ofert</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19" y="2065283"/>
            <a:ext cx="8657439" cy="4862870"/>
          </a:xfrm>
          <a:prstGeom prst="rect">
            <a:avLst/>
          </a:prstGeom>
          <a:noFill/>
        </p:spPr>
        <p:txBody>
          <a:bodyPr wrap="square" rtlCol="0">
            <a:spAutoFit/>
          </a:bodyPr>
          <a:lstStyle/>
          <a:p>
            <a:pPr lvl="0"/>
            <a:r>
              <a:rPr lang="pl-PL" sz="2000" dirty="0" smtClean="0">
                <a:latin typeface="Arial Narrow" panose="020B0606020202030204" pitchFamily="34" charset="0"/>
              </a:rPr>
              <a:t>1. Dotacja może być przyznana wyłącznie na wydatki:</a:t>
            </a:r>
          </a:p>
          <a:p>
            <a:pPr lvl="0">
              <a:lnSpc>
                <a:spcPct val="150000"/>
              </a:lnSpc>
            </a:pPr>
            <a:r>
              <a:rPr lang="pl-PL" sz="2000" dirty="0" smtClean="0">
                <a:latin typeface="Arial Narrow" panose="020B0606020202030204" pitchFamily="34" charset="0"/>
              </a:rPr>
              <a:t>a) </a:t>
            </a:r>
            <a:r>
              <a:rPr lang="pl-PL" sz="2000" dirty="0">
                <a:latin typeface="Arial Narrow" panose="020B0606020202030204" pitchFamily="34" charset="0"/>
              </a:rPr>
              <a:t>bezpośrednio związane z realizacją zadania publicznego,</a:t>
            </a:r>
          </a:p>
          <a:p>
            <a:pPr lvl="0">
              <a:lnSpc>
                <a:spcPct val="150000"/>
              </a:lnSpc>
            </a:pPr>
            <a:r>
              <a:rPr lang="pl-PL" sz="2000" dirty="0" smtClean="0">
                <a:latin typeface="Arial Narrow" panose="020B0606020202030204" pitchFamily="34" charset="0"/>
              </a:rPr>
              <a:t>b) niezbędne </a:t>
            </a:r>
            <a:r>
              <a:rPr lang="pl-PL" sz="2000" dirty="0">
                <a:latin typeface="Arial Narrow" panose="020B0606020202030204" pitchFamily="34" charset="0"/>
              </a:rPr>
              <a:t>do realizacji zadania,</a:t>
            </a:r>
          </a:p>
          <a:p>
            <a:pPr lvl="0">
              <a:lnSpc>
                <a:spcPct val="150000"/>
              </a:lnSpc>
            </a:pPr>
            <a:r>
              <a:rPr lang="pl-PL" sz="2000" dirty="0" smtClean="0">
                <a:latin typeface="Arial Narrow" panose="020B0606020202030204" pitchFamily="34" charset="0"/>
              </a:rPr>
              <a:t>c) racjonalne </a:t>
            </a:r>
            <a:r>
              <a:rPr lang="pl-PL" sz="2000" dirty="0">
                <a:latin typeface="Arial Narrow" panose="020B0606020202030204" pitchFamily="34" charset="0"/>
              </a:rPr>
              <a:t>i efektywne,</a:t>
            </a:r>
          </a:p>
          <a:p>
            <a:pPr lvl="0">
              <a:lnSpc>
                <a:spcPct val="150000"/>
              </a:lnSpc>
            </a:pPr>
            <a:r>
              <a:rPr lang="pl-PL" sz="2000" dirty="0" smtClean="0">
                <a:latin typeface="Arial Narrow" panose="020B0606020202030204" pitchFamily="34" charset="0"/>
              </a:rPr>
              <a:t>d) uwzględnione </a:t>
            </a:r>
            <a:r>
              <a:rPr lang="pl-PL" sz="2000" dirty="0">
                <a:latin typeface="Arial Narrow" panose="020B0606020202030204" pitchFamily="34" charset="0"/>
              </a:rPr>
              <a:t>w budżecie zadania, spójne z harmonogramem,</a:t>
            </a:r>
          </a:p>
          <a:p>
            <a:pPr lvl="0">
              <a:lnSpc>
                <a:spcPct val="150000"/>
              </a:lnSpc>
            </a:pPr>
            <a:r>
              <a:rPr lang="pl-PL" sz="2000" dirty="0" smtClean="0">
                <a:latin typeface="Arial Narrow" panose="020B0606020202030204" pitchFamily="34" charset="0"/>
              </a:rPr>
              <a:t>e) faktycznie </a:t>
            </a:r>
            <a:r>
              <a:rPr lang="pl-PL" sz="2000" dirty="0">
                <a:latin typeface="Arial Narrow" panose="020B0606020202030204" pitchFamily="34" charset="0"/>
              </a:rPr>
              <a:t>poniesione w  </a:t>
            </a:r>
            <a:r>
              <a:rPr lang="pl-PL" sz="2000" dirty="0" smtClean="0">
                <a:latin typeface="Arial Narrow" panose="020B0606020202030204" pitchFamily="34" charset="0"/>
              </a:rPr>
              <a:t>terminie określonym w umowie,</a:t>
            </a:r>
            <a:endParaRPr lang="pl-PL" sz="2000" dirty="0">
              <a:solidFill>
                <a:srgbClr val="FF0000"/>
              </a:solidFill>
              <a:latin typeface="Arial Narrow" panose="020B0606020202030204" pitchFamily="34" charset="0"/>
            </a:endParaRPr>
          </a:p>
          <a:p>
            <a:pPr lvl="0">
              <a:lnSpc>
                <a:spcPct val="150000"/>
              </a:lnSpc>
            </a:pPr>
            <a:r>
              <a:rPr lang="pl-PL" sz="2000" dirty="0" smtClean="0">
                <a:latin typeface="Arial Narrow" panose="020B0606020202030204" pitchFamily="34" charset="0"/>
              </a:rPr>
              <a:t>f) udokumentowane </a:t>
            </a:r>
            <a:r>
              <a:rPr lang="pl-PL" sz="2000" dirty="0">
                <a:latin typeface="Arial Narrow" panose="020B0606020202030204" pitchFamily="34" charset="0"/>
              </a:rPr>
              <a:t>dowodami księgowymi,</a:t>
            </a:r>
          </a:p>
          <a:p>
            <a:pPr lvl="0">
              <a:lnSpc>
                <a:spcPct val="150000"/>
              </a:lnSpc>
            </a:pPr>
            <a:r>
              <a:rPr lang="pl-PL" sz="2000" dirty="0" smtClean="0">
                <a:latin typeface="Arial Narrow" panose="020B0606020202030204" pitchFamily="34" charset="0"/>
              </a:rPr>
              <a:t>g) dla </a:t>
            </a:r>
            <a:r>
              <a:rPr lang="pl-PL" sz="2000" dirty="0">
                <a:latin typeface="Arial Narrow" panose="020B0606020202030204" pitchFamily="34" charset="0"/>
              </a:rPr>
              <a:t>których jest prowadzona wyodrębniona dokumentacja finansowo-księgowa,</a:t>
            </a:r>
          </a:p>
          <a:p>
            <a:pPr lvl="0">
              <a:lnSpc>
                <a:spcPct val="150000"/>
              </a:lnSpc>
            </a:pPr>
            <a:r>
              <a:rPr lang="pl-PL" sz="2000" dirty="0" smtClean="0">
                <a:latin typeface="Arial Narrow" panose="020B0606020202030204" pitchFamily="34" charset="0"/>
              </a:rPr>
              <a:t>h) ujęte </a:t>
            </a:r>
            <a:r>
              <a:rPr lang="pl-PL" sz="2000" dirty="0">
                <a:latin typeface="Arial Narrow" panose="020B0606020202030204" pitchFamily="34" charset="0"/>
              </a:rPr>
              <a:t>w ewidencji księgowej.</a:t>
            </a:r>
          </a:p>
          <a:p>
            <a:pPr>
              <a:lnSpc>
                <a:spcPct val="150000"/>
              </a:lnSpc>
            </a:pPr>
            <a:r>
              <a:rPr lang="pl-PL" sz="2000" dirty="0">
                <a:latin typeface="Arial Narrow" panose="020B0606020202030204" pitchFamily="34" charset="0"/>
              </a:rPr>
              <a:t> </a:t>
            </a:r>
          </a:p>
          <a:p>
            <a:pPr lvl="0"/>
            <a:endParaRPr lang="pl-PL" sz="2000" dirty="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20</a:t>
            </a:fld>
            <a:endParaRPr lang="de-DE" dirty="0"/>
          </a:p>
        </p:txBody>
      </p:sp>
    </p:spTree>
    <p:extLst>
      <p:ext uri="{BB962C8B-B14F-4D97-AF65-F5344CB8AC3E}">
        <p14:creationId xmlns:p14="http://schemas.microsoft.com/office/powerpoint/2010/main" val="1780672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dirty="0" smtClean="0">
                <a:latin typeface="+mj-lt"/>
                <a:ea typeface="+mj-ea"/>
                <a:cs typeface="+mj-cs"/>
              </a:rPr>
              <a:t>Zasady wyboru ofert</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19" y="2065283"/>
            <a:ext cx="8657439" cy="5170646"/>
          </a:xfrm>
          <a:prstGeom prst="rect">
            <a:avLst/>
          </a:prstGeom>
          <a:noFill/>
        </p:spPr>
        <p:txBody>
          <a:bodyPr wrap="square" rtlCol="0">
            <a:spAutoFit/>
          </a:bodyPr>
          <a:lstStyle/>
          <a:p>
            <a:pPr lvl="0"/>
            <a:r>
              <a:rPr lang="pl-PL" sz="2000" dirty="0">
                <a:latin typeface="Arial Narrow" panose="020B0606020202030204" pitchFamily="34" charset="0"/>
              </a:rPr>
              <a:t>2</a:t>
            </a:r>
            <a:r>
              <a:rPr lang="pl-PL" sz="2000" dirty="0" smtClean="0">
                <a:latin typeface="Arial Narrow" panose="020B0606020202030204" pitchFamily="34" charset="0"/>
              </a:rPr>
              <a:t>. Dotacja nie może być przyznana na pokrycie kosztów:</a:t>
            </a:r>
          </a:p>
          <a:p>
            <a:pPr lvl="0"/>
            <a:endParaRPr lang="pl-PL" sz="1000" dirty="0" smtClean="0">
              <a:latin typeface="Arial Narrow" panose="020B0606020202030204" pitchFamily="34" charset="0"/>
            </a:endParaRPr>
          </a:p>
          <a:p>
            <a:r>
              <a:rPr lang="pl-PL" sz="2000" dirty="0" smtClean="0">
                <a:latin typeface="Arial Narrow" panose="020B0606020202030204" pitchFamily="34" charset="0"/>
              </a:rPr>
              <a:t>a) stałych </a:t>
            </a:r>
            <a:r>
              <a:rPr lang="pl-PL" sz="2000" dirty="0">
                <a:latin typeface="Arial Narrow" panose="020B0606020202030204" pitchFamily="34" charset="0"/>
              </a:rPr>
              <a:t>podmiotów ponoszonych w wyniku ich działalności, w szczególności:</a:t>
            </a:r>
          </a:p>
          <a:p>
            <a:r>
              <a:rPr lang="pl-PL" sz="2000" dirty="0">
                <a:latin typeface="Arial Narrow" panose="020B0606020202030204" pitchFamily="34" charset="0"/>
              </a:rPr>
              <a:t>-   </a:t>
            </a:r>
            <a:r>
              <a:rPr lang="pl-PL" sz="2000" dirty="0" smtClean="0">
                <a:latin typeface="Arial Narrow" panose="020B0606020202030204" pitchFamily="34" charset="0"/>
              </a:rPr>
              <a:t>wynagrodzeń </a:t>
            </a:r>
            <a:r>
              <a:rPr lang="pl-PL" sz="2000" dirty="0">
                <a:latin typeface="Arial Narrow" panose="020B0606020202030204" pitchFamily="34" charset="0"/>
              </a:rPr>
              <a:t>osobowych (np. obsługa informatyczna, administracyjno-biurowa)</a:t>
            </a:r>
          </a:p>
          <a:p>
            <a:r>
              <a:rPr lang="pl-PL" sz="2000" dirty="0" smtClean="0">
                <a:latin typeface="Arial Narrow" panose="020B0606020202030204" pitchFamily="34" charset="0"/>
              </a:rPr>
              <a:t>-   utrzymanie </a:t>
            </a:r>
            <a:r>
              <a:rPr lang="pl-PL" sz="2000" dirty="0">
                <a:latin typeface="Arial Narrow" panose="020B0606020202030204" pitchFamily="34" charset="0"/>
              </a:rPr>
              <a:t>biura (np. opłaty czynszowe, abonamentowe, rachunki telefoniczne, opłaty pocztowe, opłaty i prowizje bankowe</a:t>
            </a:r>
            <a:r>
              <a:rPr lang="pl-PL" sz="2000" dirty="0" smtClean="0">
                <a:latin typeface="Arial Narrow" panose="020B0606020202030204" pitchFamily="34" charset="0"/>
              </a:rPr>
              <a:t>),</a:t>
            </a:r>
          </a:p>
          <a:p>
            <a:endParaRPr lang="pl-PL" sz="1000" dirty="0">
              <a:latin typeface="Arial Narrow" panose="020B0606020202030204" pitchFamily="34" charset="0"/>
            </a:endParaRPr>
          </a:p>
          <a:p>
            <a:pPr lvl="0"/>
            <a:r>
              <a:rPr lang="pl-PL" sz="2000" dirty="0" smtClean="0">
                <a:latin typeface="Arial Narrow" panose="020B0606020202030204" pitchFamily="34" charset="0"/>
              </a:rPr>
              <a:t>b) na </a:t>
            </a:r>
            <a:r>
              <a:rPr lang="pl-PL" sz="2000" dirty="0">
                <a:latin typeface="Arial Narrow" panose="020B0606020202030204" pitchFamily="34" charset="0"/>
              </a:rPr>
              <a:t>pokrycie kosztów etatowych pracowników podmiotu za wyjątkiem umów zlecenia, umów o dzieło wynikających ze specyfiki </a:t>
            </a:r>
            <a:r>
              <a:rPr lang="pl-PL" sz="2000" dirty="0" smtClean="0">
                <a:latin typeface="Arial Narrow" panose="020B0606020202030204" pitchFamily="34" charset="0"/>
              </a:rPr>
              <a:t>zadania,</a:t>
            </a:r>
          </a:p>
          <a:p>
            <a:pPr lvl="0"/>
            <a:endParaRPr lang="pl-PL" sz="1000" dirty="0">
              <a:latin typeface="Arial Narrow" panose="020B0606020202030204" pitchFamily="34" charset="0"/>
            </a:endParaRPr>
          </a:p>
          <a:p>
            <a:pPr lvl="0"/>
            <a:r>
              <a:rPr lang="pl-PL" sz="2000" dirty="0" smtClean="0">
                <a:latin typeface="Arial Narrow" panose="020B0606020202030204" pitchFamily="34" charset="0"/>
              </a:rPr>
              <a:t>c) wynagrodzeń </a:t>
            </a:r>
            <a:r>
              <a:rPr lang="pl-PL" sz="2000" dirty="0">
                <a:latin typeface="Arial Narrow" panose="020B0606020202030204" pitchFamily="34" charset="0"/>
              </a:rPr>
              <a:t>osób które wchodzą w skład zarządu podmiotu za realizację jakichkolwiek czynności określonych w </a:t>
            </a:r>
            <a:r>
              <a:rPr lang="pl-PL" sz="2000" dirty="0" smtClean="0">
                <a:latin typeface="Arial Narrow" panose="020B0606020202030204" pitchFamily="34" charset="0"/>
              </a:rPr>
              <a:t>zadaniu </a:t>
            </a:r>
            <a:r>
              <a:rPr lang="pl-PL" sz="2000" dirty="0">
                <a:latin typeface="Arial Narrow" panose="020B0606020202030204" pitchFamily="34" charset="0"/>
              </a:rPr>
              <a:t>(również towarów i usług sprzedawanych na rzecz tego zadania przez osoby prywatne, będące członkami zarządu) </a:t>
            </a:r>
            <a:endParaRPr lang="pl-PL" sz="2000" dirty="0" smtClean="0">
              <a:latin typeface="Arial Narrow" panose="020B0606020202030204" pitchFamily="34" charset="0"/>
            </a:endParaRPr>
          </a:p>
          <a:p>
            <a:pPr lvl="0"/>
            <a:endParaRPr lang="pl-PL" sz="1000" dirty="0">
              <a:latin typeface="Arial Narrow" panose="020B0606020202030204" pitchFamily="34" charset="0"/>
            </a:endParaRPr>
          </a:p>
          <a:p>
            <a:pPr lvl="0"/>
            <a:r>
              <a:rPr lang="pl-PL" sz="2000" dirty="0" smtClean="0">
                <a:latin typeface="Arial Narrow" panose="020B0606020202030204" pitchFamily="34" charset="0"/>
              </a:rPr>
              <a:t>d) za </a:t>
            </a:r>
            <a:r>
              <a:rPr lang="pl-PL" sz="2000" dirty="0">
                <a:latin typeface="Arial Narrow" panose="020B0606020202030204" pitchFamily="34" charset="0"/>
              </a:rPr>
              <a:t>usługi świadczone/sprzedawane przez wnioskodawcę (stanowić one mogą jedynie wkład własny w zadanie),</a:t>
            </a:r>
          </a:p>
          <a:p>
            <a:pPr>
              <a:lnSpc>
                <a:spcPct val="150000"/>
              </a:lnSpc>
            </a:pPr>
            <a:r>
              <a:rPr lang="pl-PL" sz="2000" dirty="0">
                <a:latin typeface="Arial Narrow" panose="020B0606020202030204" pitchFamily="34" charset="0"/>
              </a:rPr>
              <a:t> </a:t>
            </a:r>
          </a:p>
          <a:p>
            <a:pPr lvl="0"/>
            <a:endParaRPr lang="pl-PL" sz="2000" dirty="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21</a:t>
            </a:fld>
            <a:endParaRPr lang="de-DE" dirty="0"/>
          </a:p>
        </p:txBody>
      </p:sp>
    </p:spTree>
    <p:extLst>
      <p:ext uri="{BB962C8B-B14F-4D97-AF65-F5344CB8AC3E}">
        <p14:creationId xmlns:p14="http://schemas.microsoft.com/office/powerpoint/2010/main" val="2711881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dirty="0" smtClean="0">
                <a:latin typeface="+mj-lt"/>
                <a:ea typeface="+mj-ea"/>
                <a:cs typeface="+mj-cs"/>
              </a:rPr>
              <a:t>Zasady wyboru ofert</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19" y="2065283"/>
            <a:ext cx="8657439" cy="2862322"/>
          </a:xfrm>
          <a:prstGeom prst="rect">
            <a:avLst/>
          </a:prstGeom>
          <a:noFill/>
        </p:spPr>
        <p:txBody>
          <a:bodyPr wrap="square" rtlCol="0">
            <a:spAutoFit/>
          </a:bodyPr>
          <a:lstStyle/>
          <a:p>
            <a:pPr lvl="0"/>
            <a:r>
              <a:rPr lang="pl-PL" sz="2000" dirty="0">
                <a:latin typeface="Arial Narrow" panose="020B0606020202030204" pitchFamily="34" charset="0"/>
              </a:rPr>
              <a:t>2</a:t>
            </a:r>
            <a:r>
              <a:rPr lang="pl-PL" sz="2000" dirty="0" smtClean="0">
                <a:latin typeface="Arial Narrow" panose="020B0606020202030204" pitchFamily="34" charset="0"/>
              </a:rPr>
              <a:t>. Dotacja nie może być przyznana na pokrycie kosztów cd.:</a:t>
            </a:r>
          </a:p>
          <a:p>
            <a:pPr lvl="0"/>
            <a:endParaRPr lang="pl-PL" sz="1000" dirty="0" smtClean="0">
              <a:latin typeface="Arial Narrow" panose="020B0606020202030204" pitchFamily="34" charset="0"/>
            </a:endParaRPr>
          </a:p>
          <a:p>
            <a:pPr lvl="0" algn="just">
              <a:lnSpc>
                <a:spcPct val="150000"/>
              </a:lnSpc>
            </a:pPr>
            <a:r>
              <a:rPr lang="pl-PL" sz="2000" dirty="0" smtClean="0">
                <a:latin typeface="Arial Narrow" panose="020B0606020202030204" pitchFamily="34" charset="0"/>
              </a:rPr>
              <a:t>e) wynagrodzenia </a:t>
            </a:r>
            <a:r>
              <a:rPr lang="pl-PL" sz="2000" dirty="0">
                <a:latin typeface="Arial Narrow" panose="020B0606020202030204" pitchFamily="34" charset="0"/>
              </a:rPr>
              <a:t>koordynatorów projektu,</a:t>
            </a:r>
          </a:p>
          <a:p>
            <a:pPr lvl="0" algn="just">
              <a:lnSpc>
                <a:spcPct val="150000"/>
              </a:lnSpc>
            </a:pPr>
            <a:r>
              <a:rPr lang="pl-PL" sz="2000" dirty="0" smtClean="0">
                <a:latin typeface="Arial Narrow" panose="020B0606020202030204" pitchFamily="34" charset="0"/>
              </a:rPr>
              <a:t>f) budowy</a:t>
            </a:r>
            <a:r>
              <a:rPr lang="pl-PL" sz="2000" dirty="0">
                <a:latin typeface="Arial Narrow" panose="020B0606020202030204" pitchFamily="34" charset="0"/>
              </a:rPr>
              <a:t>, zakupu gruntów, zakupu lokali lub budynków,</a:t>
            </a:r>
          </a:p>
          <a:p>
            <a:pPr lvl="0" algn="just">
              <a:lnSpc>
                <a:spcPct val="150000"/>
              </a:lnSpc>
            </a:pPr>
            <a:r>
              <a:rPr lang="pl-PL" sz="2000" dirty="0" smtClean="0">
                <a:latin typeface="Arial Narrow" panose="020B0606020202030204" pitchFamily="34" charset="0"/>
              </a:rPr>
              <a:t>g) prac </a:t>
            </a:r>
            <a:r>
              <a:rPr lang="pl-PL" sz="2000" dirty="0">
                <a:latin typeface="Arial Narrow" panose="020B0606020202030204" pitchFamily="34" charset="0"/>
              </a:rPr>
              <a:t>remontowych lub budowlanych,</a:t>
            </a:r>
          </a:p>
          <a:p>
            <a:pPr lvl="0" algn="just">
              <a:lnSpc>
                <a:spcPct val="150000"/>
              </a:lnSpc>
            </a:pPr>
            <a:r>
              <a:rPr lang="pl-PL" sz="2000" dirty="0" smtClean="0">
                <a:latin typeface="Arial Narrow" panose="020B0606020202030204" pitchFamily="34" charset="0"/>
              </a:rPr>
              <a:t>h) zakupów </a:t>
            </a:r>
            <a:r>
              <a:rPr lang="pl-PL" sz="2000" dirty="0">
                <a:latin typeface="Arial Narrow" panose="020B0606020202030204" pitchFamily="34" charset="0"/>
              </a:rPr>
              <a:t>inwestycyjnych i inwestycji,</a:t>
            </a:r>
          </a:p>
          <a:p>
            <a:pPr algn="just">
              <a:lnSpc>
                <a:spcPct val="150000"/>
              </a:lnSpc>
            </a:pPr>
            <a:r>
              <a:rPr lang="pl-PL" sz="2000" dirty="0" smtClean="0">
                <a:latin typeface="Arial Narrow" panose="020B0606020202030204" pitchFamily="34" charset="0"/>
              </a:rPr>
              <a:t>i) działalności </a:t>
            </a:r>
            <a:r>
              <a:rPr lang="pl-PL" sz="2000" dirty="0">
                <a:latin typeface="Arial Narrow" panose="020B0606020202030204" pitchFamily="34" charset="0"/>
              </a:rPr>
              <a:t>gospodarczej, politycznej i </a:t>
            </a:r>
            <a:r>
              <a:rPr lang="pl-PL" sz="2000" dirty="0" smtClean="0">
                <a:latin typeface="Arial Narrow" panose="020B0606020202030204" pitchFamily="34" charset="0"/>
              </a:rPr>
              <a:t>religijnej,</a:t>
            </a:r>
            <a:r>
              <a:rPr lang="pl-PL" sz="2000" dirty="0">
                <a:latin typeface="Arial Narrow" panose="020B0606020202030204" pitchFamily="34" charset="0"/>
              </a:rPr>
              <a:t> </a:t>
            </a: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22</a:t>
            </a:fld>
            <a:endParaRPr lang="de-DE" dirty="0"/>
          </a:p>
        </p:txBody>
      </p:sp>
    </p:spTree>
    <p:extLst>
      <p:ext uri="{BB962C8B-B14F-4D97-AF65-F5344CB8AC3E}">
        <p14:creationId xmlns:p14="http://schemas.microsoft.com/office/powerpoint/2010/main" val="2078886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dirty="0" smtClean="0">
                <a:latin typeface="+mj-lt"/>
                <a:ea typeface="+mj-ea"/>
                <a:cs typeface="+mj-cs"/>
              </a:rPr>
              <a:t>Zasady wyboru ofert</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19" y="2065283"/>
            <a:ext cx="8657439" cy="3323987"/>
          </a:xfrm>
          <a:prstGeom prst="rect">
            <a:avLst/>
          </a:prstGeom>
          <a:noFill/>
        </p:spPr>
        <p:txBody>
          <a:bodyPr wrap="square" rtlCol="0">
            <a:spAutoFit/>
          </a:bodyPr>
          <a:lstStyle/>
          <a:p>
            <a:pPr lvl="0"/>
            <a:r>
              <a:rPr lang="pl-PL" sz="2000" dirty="0">
                <a:latin typeface="Arial Narrow" panose="020B0606020202030204" pitchFamily="34" charset="0"/>
              </a:rPr>
              <a:t>2</a:t>
            </a:r>
            <a:r>
              <a:rPr lang="pl-PL" sz="2000" dirty="0" smtClean="0">
                <a:latin typeface="Arial Narrow" panose="020B0606020202030204" pitchFamily="34" charset="0"/>
              </a:rPr>
              <a:t>. Dotacja nie może być przyznana na pokrycie kosztów cd.:</a:t>
            </a:r>
          </a:p>
          <a:p>
            <a:pPr lvl="0"/>
            <a:endParaRPr lang="pl-PL" sz="1000" dirty="0" smtClean="0">
              <a:latin typeface="Arial Narrow" panose="020B0606020202030204" pitchFamily="34" charset="0"/>
            </a:endParaRPr>
          </a:p>
          <a:p>
            <a:pPr lvl="0">
              <a:lnSpc>
                <a:spcPct val="150000"/>
              </a:lnSpc>
            </a:pPr>
            <a:r>
              <a:rPr lang="pl-PL" sz="2000" dirty="0" smtClean="0">
                <a:latin typeface="Arial Narrow" panose="020B0606020202030204" pitchFamily="34" charset="0"/>
              </a:rPr>
              <a:t>j) pomocy </a:t>
            </a:r>
            <a:r>
              <a:rPr lang="pl-PL" sz="2000" dirty="0">
                <a:latin typeface="Arial Narrow" panose="020B0606020202030204" pitchFamily="34" charset="0"/>
              </a:rPr>
              <a:t>finansowej osobom fizycznym lub prawnym,</a:t>
            </a:r>
          </a:p>
          <a:p>
            <a:pPr lvl="0">
              <a:lnSpc>
                <a:spcPct val="150000"/>
              </a:lnSpc>
            </a:pPr>
            <a:r>
              <a:rPr lang="pl-PL" sz="2000" dirty="0" smtClean="0">
                <a:latin typeface="Arial Narrow" panose="020B0606020202030204" pitchFamily="34" charset="0"/>
              </a:rPr>
              <a:t>k) pokrycie </a:t>
            </a:r>
            <a:r>
              <a:rPr lang="pl-PL" sz="2000" dirty="0">
                <a:latin typeface="Arial Narrow" panose="020B0606020202030204" pitchFamily="34" charset="0"/>
              </a:rPr>
              <a:t>zobowiązań tytułem zrealizowanych wcześniej przedsięwzięć,</a:t>
            </a:r>
          </a:p>
          <a:p>
            <a:pPr lvl="0">
              <a:lnSpc>
                <a:spcPct val="150000"/>
              </a:lnSpc>
            </a:pPr>
            <a:r>
              <a:rPr lang="pl-PL" sz="2000" dirty="0" smtClean="0">
                <a:latin typeface="Arial Narrow" panose="020B0606020202030204" pitchFamily="34" charset="0"/>
              </a:rPr>
              <a:t>l) koszty </a:t>
            </a:r>
            <a:r>
              <a:rPr lang="pl-PL" sz="2000" dirty="0">
                <a:latin typeface="Arial Narrow" panose="020B0606020202030204" pitchFamily="34" charset="0"/>
              </a:rPr>
              <a:t>delegacji służbowych związanych z realizacją projektu. </a:t>
            </a:r>
          </a:p>
          <a:p>
            <a:pPr>
              <a:lnSpc>
                <a:spcPct val="150000"/>
              </a:lnSpc>
            </a:pPr>
            <a:r>
              <a:rPr lang="pl-PL" sz="2000" dirty="0" smtClean="0">
                <a:latin typeface="Arial Narrow" panose="020B0606020202030204" pitchFamily="34" charset="0"/>
              </a:rPr>
              <a:t>ł)</a:t>
            </a:r>
            <a:r>
              <a:rPr lang="pl-PL" sz="2000" dirty="0">
                <a:latin typeface="Arial Narrow" panose="020B0606020202030204" pitchFamily="34" charset="0"/>
              </a:rPr>
              <a:t> </a:t>
            </a:r>
            <a:r>
              <a:rPr lang="pl-PL" sz="2000" dirty="0" smtClean="0">
                <a:latin typeface="Arial Narrow" panose="020B0606020202030204" pitchFamily="34" charset="0"/>
              </a:rPr>
              <a:t>koszt </a:t>
            </a:r>
            <a:r>
              <a:rPr lang="pl-PL" sz="2000" dirty="0">
                <a:latin typeface="Arial Narrow" panose="020B0606020202030204" pitchFamily="34" charset="0"/>
              </a:rPr>
              <a:t>ryczałtu samochodu prywatnego wykorzystanego do realizacji projektu,</a:t>
            </a:r>
          </a:p>
          <a:p>
            <a:pPr lvl="0">
              <a:lnSpc>
                <a:spcPct val="150000"/>
              </a:lnSpc>
            </a:pPr>
            <a:r>
              <a:rPr lang="pl-PL" sz="2000" dirty="0" smtClean="0">
                <a:latin typeface="Arial Narrow" panose="020B0606020202030204" pitchFamily="34" charset="0"/>
              </a:rPr>
              <a:t>m) podatki</a:t>
            </a:r>
            <a:r>
              <a:rPr lang="pl-PL" sz="2000" dirty="0">
                <a:latin typeface="Arial Narrow" panose="020B0606020202030204" pitchFamily="34" charset="0"/>
              </a:rPr>
              <a:t>, cła, opłaty skarbowe,</a:t>
            </a:r>
          </a:p>
          <a:p>
            <a:pPr>
              <a:lnSpc>
                <a:spcPct val="150000"/>
              </a:lnSpc>
            </a:pPr>
            <a:r>
              <a:rPr lang="pl-PL" sz="2000" dirty="0" smtClean="0">
                <a:latin typeface="Arial Narrow" panose="020B0606020202030204" pitchFamily="34" charset="0"/>
              </a:rPr>
              <a:t>n) opłaty </a:t>
            </a:r>
            <a:r>
              <a:rPr lang="pl-PL" sz="2000" dirty="0">
                <a:latin typeface="Arial Narrow" panose="020B0606020202030204" pitchFamily="34" charset="0"/>
              </a:rPr>
              <a:t>leasingowe oraz zobowiązania z tytułu otrzymanych </a:t>
            </a:r>
            <a:r>
              <a:rPr lang="pl-PL" sz="2000" dirty="0" smtClean="0">
                <a:latin typeface="Arial Narrow" panose="020B0606020202030204" pitchFamily="34" charset="0"/>
              </a:rPr>
              <a:t>kredytów,</a:t>
            </a:r>
            <a:endParaRPr lang="pl-PL" sz="2000" dirty="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23</a:t>
            </a:fld>
            <a:endParaRPr lang="de-DE" dirty="0"/>
          </a:p>
        </p:txBody>
      </p:sp>
    </p:spTree>
    <p:extLst>
      <p:ext uri="{BB962C8B-B14F-4D97-AF65-F5344CB8AC3E}">
        <p14:creationId xmlns:p14="http://schemas.microsoft.com/office/powerpoint/2010/main" val="2979890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dirty="0" smtClean="0">
                <a:latin typeface="+mj-lt"/>
                <a:ea typeface="+mj-ea"/>
                <a:cs typeface="+mj-cs"/>
              </a:rPr>
              <a:t>Zasady wyboru ofert</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19" y="2065283"/>
            <a:ext cx="8657439" cy="2862322"/>
          </a:xfrm>
          <a:prstGeom prst="rect">
            <a:avLst/>
          </a:prstGeom>
          <a:noFill/>
        </p:spPr>
        <p:txBody>
          <a:bodyPr wrap="square" rtlCol="0">
            <a:spAutoFit/>
          </a:bodyPr>
          <a:lstStyle/>
          <a:p>
            <a:pPr algn="just"/>
            <a:r>
              <a:rPr lang="pl-PL" sz="2000" dirty="0" smtClean="0">
                <a:latin typeface="Arial Narrow" panose="020B0606020202030204" pitchFamily="34" charset="0"/>
              </a:rPr>
              <a:t>3. Dotacja </a:t>
            </a:r>
            <a:r>
              <a:rPr lang="pl-PL" sz="2000" dirty="0">
                <a:latin typeface="Arial Narrow" panose="020B0606020202030204" pitchFamily="34" charset="0"/>
              </a:rPr>
              <a:t>nie może być przyznana </a:t>
            </a:r>
            <a:r>
              <a:rPr lang="pl-PL" sz="2000" dirty="0" smtClean="0">
                <a:latin typeface="Arial Narrow" panose="020B0606020202030204" pitchFamily="34" charset="0"/>
              </a:rPr>
              <a:t>na zadanie, </a:t>
            </a:r>
            <a:r>
              <a:rPr lang="pl-PL" sz="2000" dirty="0">
                <a:latin typeface="Arial Narrow" panose="020B0606020202030204" pitchFamily="34" charset="0"/>
              </a:rPr>
              <a:t>które uzyska dofinansowanie ze środków </a:t>
            </a:r>
            <a:r>
              <a:rPr lang="pl-PL" sz="2000" dirty="0" smtClean="0">
                <a:latin typeface="Arial Narrow" panose="020B0606020202030204" pitchFamily="34" charset="0"/>
              </a:rPr>
              <a:t>finansowych będący </a:t>
            </a:r>
            <a:r>
              <a:rPr lang="pl-PL" sz="2000" dirty="0">
                <a:latin typeface="Arial Narrow" panose="020B0606020202030204" pitchFamily="34" charset="0"/>
              </a:rPr>
              <a:t>w dyspozycji innych komórek organizacyjnych Urzędu Marszałkowskiego Województwa Podkarpackiego.</a:t>
            </a:r>
          </a:p>
          <a:p>
            <a:pPr algn="just"/>
            <a:r>
              <a:rPr lang="pl-PL" sz="2000" dirty="0">
                <a:latin typeface="Arial Narrow" panose="020B0606020202030204" pitchFamily="34" charset="0"/>
              </a:rPr>
              <a:t> </a:t>
            </a:r>
          </a:p>
          <a:p>
            <a:pPr algn="just"/>
            <a:r>
              <a:rPr lang="pl-PL" sz="2000" dirty="0">
                <a:latin typeface="Arial Narrow" panose="020B0606020202030204" pitchFamily="34" charset="0"/>
              </a:rPr>
              <a:t>4. Złożenie oferty nie jest jednoznaczne z przyznaniem dotacji.</a:t>
            </a:r>
          </a:p>
          <a:p>
            <a:pPr algn="just"/>
            <a:r>
              <a:rPr lang="pl-PL" sz="2000" dirty="0">
                <a:latin typeface="Arial Narrow" panose="020B0606020202030204" pitchFamily="34" charset="0"/>
              </a:rPr>
              <a:t> </a:t>
            </a:r>
          </a:p>
          <a:p>
            <a:pPr algn="just"/>
            <a:r>
              <a:rPr lang="pl-PL" sz="2000" dirty="0">
                <a:latin typeface="Arial Narrow" panose="020B0606020202030204" pitchFamily="34" charset="0"/>
              </a:rPr>
              <a:t>5. Kwota przyznanej dotacji może być niższa od określonej w ofercie.</a:t>
            </a:r>
          </a:p>
          <a:p>
            <a:pPr algn="just"/>
            <a:r>
              <a:rPr lang="pl-PL" sz="2000" dirty="0">
                <a:latin typeface="Arial Narrow" panose="020B0606020202030204" pitchFamily="34" charset="0"/>
              </a:rPr>
              <a:t> </a:t>
            </a:r>
          </a:p>
          <a:p>
            <a:pPr algn="just"/>
            <a:r>
              <a:rPr lang="pl-PL" sz="2000" b="1" dirty="0">
                <a:latin typeface="Arial Narrow" panose="020B0606020202030204" pitchFamily="34" charset="0"/>
              </a:rPr>
              <a:t>6. Złożone oferty nie podlegają uzupełnieniu ani korekcie.</a:t>
            </a:r>
            <a:endParaRPr lang="pl-PL" sz="2000" dirty="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24</a:t>
            </a:fld>
            <a:endParaRPr lang="de-DE" dirty="0"/>
          </a:p>
        </p:txBody>
      </p:sp>
    </p:spTree>
    <p:extLst>
      <p:ext uri="{BB962C8B-B14F-4D97-AF65-F5344CB8AC3E}">
        <p14:creationId xmlns:p14="http://schemas.microsoft.com/office/powerpoint/2010/main" val="174565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dirty="0" smtClean="0">
                <a:latin typeface="+mj-lt"/>
                <a:ea typeface="+mj-ea"/>
                <a:cs typeface="+mj-cs"/>
              </a:rPr>
              <a:t>Termin i warunki realizacji zadania</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19" y="2065283"/>
            <a:ext cx="8657439" cy="4093428"/>
          </a:xfrm>
          <a:prstGeom prst="rect">
            <a:avLst/>
          </a:prstGeom>
          <a:noFill/>
        </p:spPr>
        <p:txBody>
          <a:bodyPr wrap="square" rtlCol="0">
            <a:spAutoFit/>
          </a:bodyPr>
          <a:lstStyle/>
          <a:p>
            <a:pPr algn="just"/>
            <a:r>
              <a:rPr lang="pl-PL" sz="2000" dirty="0" smtClean="0">
                <a:latin typeface="Arial Narrow" panose="020B0606020202030204" pitchFamily="34" charset="0"/>
              </a:rPr>
              <a:t>1. Zadanie </a:t>
            </a:r>
            <a:r>
              <a:rPr lang="pl-PL" sz="2000" dirty="0">
                <a:latin typeface="Arial Narrow" panose="020B0606020202030204" pitchFamily="34" charset="0"/>
              </a:rPr>
              <a:t>winno być wykonane w terminie </a:t>
            </a:r>
            <a:r>
              <a:rPr lang="pl-PL" sz="2000" b="1" dirty="0" smtClean="0">
                <a:latin typeface="Arial Narrow" panose="020B0606020202030204" pitchFamily="34" charset="0"/>
              </a:rPr>
              <a:t>określonym w umowie </a:t>
            </a:r>
            <a:r>
              <a:rPr lang="pl-PL" sz="2000" dirty="0" smtClean="0">
                <a:latin typeface="Arial Narrow" panose="020B0606020202030204" pitchFamily="34" charset="0"/>
              </a:rPr>
              <a:t>i</a:t>
            </a:r>
            <a:r>
              <a:rPr lang="pl-PL" sz="2000" dirty="0">
                <a:latin typeface="Arial Narrow" panose="020B0606020202030204" pitchFamily="34" charset="0"/>
              </a:rPr>
              <a:t> obejmować swym zakresem wyłącznie osoby z terenu Województwa Podkarpackiego</a:t>
            </a:r>
            <a:r>
              <a:rPr lang="pl-PL" sz="2000" dirty="0" smtClean="0">
                <a:latin typeface="Arial Narrow" panose="020B0606020202030204" pitchFamily="34" charset="0"/>
              </a:rPr>
              <a:t>.</a:t>
            </a:r>
          </a:p>
          <a:p>
            <a:pPr algn="just"/>
            <a:endParaRPr lang="pl-PL" sz="1000" dirty="0">
              <a:latin typeface="Arial Narrow" panose="020B0606020202030204" pitchFamily="34" charset="0"/>
            </a:endParaRPr>
          </a:p>
          <a:p>
            <a:r>
              <a:rPr lang="pl-PL" sz="2000" dirty="0" smtClean="0">
                <a:latin typeface="Arial Narrow" panose="020B0606020202030204" pitchFamily="34" charset="0"/>
              </a:rPr>
              <a:t>2. Miejscem </a:t>
            </a:r>
            <a:r>
              <a:rPr lang="pl-PL" sz="2000" dirty="0">
                <a:latin typeface="Arial Narrow" panose="020B0606020202030204" pitchFamily="34" charset="0"/>
              </a:rPr>
              <a:t>realizacji zadania jest teren Województwa Podkarpackiego. </a:t>
            </a:r>
            <a:endParaRPr lang="pl-PL" sz="2000" dirty="0" smtClean="0">
              <a:latin typeface="Arial Narrow" panose="020B0606020202030204" pitchFamily="34" charset="0"/>
            </a:endParaRPr>
          </a:p>
          <a:p>
            <a:pPr marL="457200" indent="-457200">
              <a:buAutoNum type="arabicPeriod" startAt="2"/>
            </a:pPr>
            <a:endParaRPr lang="pl-PL" sz="1000" dirty="0">
              <a:latin typeface="Arial Narrow" panose="020B0606020202030204" pitchFamily="34" charset="0"/>
            </a:endParaRPr>
          </a:p>
          <a:p>
            <a:r>
              <a:rPr lang="pl-PL" sz="2000" dirty="0">
                <a:latin typeface="Arial Narrow" panose="020B0606020202030204" pitchFamily="34" charset="0"/>
              </a:rPr>
              <a:t>3. Zadanie powinno być </a:t>
            </a:r>
            <a:r>
              <a:rPr lang="pl-PL" sz="2000" dirty="0" smtClean="0">
                <a:latin typeface="Arial Narrow" panose="020B0606020202030204" pitchFamily="34" charset="0"/>
              </a:rPr>
              <a:t>zrealizowane </a:t>
            </a:r>
            <a:r>
              <a:rPr lang="pl-PL" sz="2000" dirty="0">
                <a:latin typeface="Arial Narrow" panose="020B0606020202030204" pitchFamily="34" charset="0"/>
              </a:rPr>
              <a:t>zgodnie z zawartą umową oraz z obowiązującymi standardami i przepisami, w zakresie opisanym w ofercie</a:t>
            </a:r>
            <a:r>
              <a:rPr lang="pl-PL" sz="2000" dirty="0" smtClean="0">
                <a:latin typeface="Arial Narrow" panose="020B0606020202030204" pitchFamily="34" charset="0"/>
              </a:rPr>
              <a:t>.</a:t>
            </a:r>
          </a:p>
          <a:p>
            <a:endParaRPr lang="pl-PL" sz="1000" dirty="0" smtClean="0">
              <a:latin typeface="Arial Narrow" panose="020B0606020202030204" pitchFamily="34" charset="0"/>
            </a:endParaRPr>
          </a:p>
          <a:p>
            <a:r>
              <a:rPr lang="pl-PL" sz="2000" dirty="0" smtClean="0">
                <a:latin typeface="Arial Narrow" panose="020B0606020202030204" pitchFamily="34" charset="0"/>
              </a:rPr>
              <a:t>4.  Wszystkie stwierdzone uchybienia w dotychczas realizowanych zadaniach zleconych wpływają na ogólną ocenę dotowanego przy przydzielaniu środków finansowych w kolejnych latach.</a:t>
            </a:r>
          </a:p>
          <a:p>
            <a:endParaRPr lang="pl-PL" sz="2000" dirty="0">
              <a:latin typeface="Arial Narrow" panose="020B0606020202030204" pitchFamily="34" charset="0"/>
            </a:endParaRPr>
          </a:p>
          <a:p>
            <a:pPr algn="just"/>
            <a:r>
              <a:rPr lang="pl-PL" sz="2000" b="1" dirty="0">
                <a:latin typeface="Arial Narrow" panose="020B0606020202030204" pitchFamily="34" charset="0"/>
              </a:rPr>
              <a:t> </a:t>
            </a:r>
            <a:endParaRPr lang="pl-PL" sz="2000" dirty="0">
              <a:latin typeface="Arial Narrow" panose="020B0606020202030204" pitchFamily="34" charset="0"/>
            </a:endParaRPr>
          </a:p>
          <a:p>
            <a:pPr algn="just"/>
            <a:endParaRPr lang="pl-PL" sz="2000" dirty="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25</a:t>
            </a:fld>
            <a:endParaRPr lang="de-DE" dirty="0"/>
          </a:p>
        </p:txBody>
      </p:sp>
    </p:spTree>
    <p:extLst>
      <p:ext uri="{BB962C8B-B14F-4D97-AF65-F5344CB8AC3E}">
        <p14:creationId xmlns:p14="http://schemas.microsoft.com/office/powerpoint/2010/main" val="566376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Kryteria oceny ofert</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19" y="2078931"/>
            <a:ext cx="8657439" cy="2708434"/>
          </a:xfrm>
          <a:prstGeom prst="rect">
            <a:avLst/>
          </a:prstGeom>
          <a:noFill/>
        </p:spPr>
        <p:txBody>
          <a:bodyPr wrap="square" rtlCol="0">
            <a:spAutoFit/>
          </a:bodyPr>
          <a:lstStyle/>
          <a:p>
            <a:pPr marL="342900" indent="-342900" algn="just">
              <a:buFont typeface="Wingdings" panose="05000000000000000000" pitchFamily="2" charset="2"/>
              <a:buChar char="§"/>
            </a:pPr>
            <a:r>
              <a:rPr lang="pl-PL" sz="2000" b="1" dirty="0" smtClean="0">
                <a:latin typeface="Arial Narrow" panose="020B0606020202030204" pitchFamily="34" charset="0"/>
              </a:rPr>
              <a:t>Ocena formalna oferty:</a:t>
            </a:r>
          </a:p>
          <a:p>
            <a:pPr algn="just"/>
            <a:endParaRPr lang="pl-PL" sz="1000" dirty="0">
              <a:latin typeface="Arial Narrow" panose="020B0606020202030204" pitchFamily="34" charset="0"/>
            </a:endParaRPr>
          </a:p>
          <a:p>
            <a:r>
              <a:rPr lang="pl-PL" sz="2000" dirty="0" smtClean="0">
                <a:latin typeface="Arial Narrow" panose="020B0606020202030204" pitchFamily="34" charset="0"/>
              </a:rPr>
              <a:t>1) Oceny </a:t>
            </a:r>
            <a:r>
              <a:rPr lang="pl-PL" sz="2000" dirty="0">
                <a:latin typeface="Arial Narrow" panose="020B0606020202030204" pitchFamily="34" charset="0"/>
              </a:rPr>
              <a:t>formalnej złożonych ofert dokonują pracownicy </a:t>
            </a:r>
            <a:r>
              <a:rPr lang="pl-PL" sz="2000" dirty="0" smtClean="0">
                <a:latin typeface="Arial Narrow" panose="020B0606020202030204" pitchFamily="34" charset="0"/>
              </a:rPr>
              <a:t>Oddziałów ROPS</a:t>
            </a:r>
          </a:p>
          <a:p>
            <a:endParaRPr lang="pl-PL" sz="2000" dirty="0">
              <a:latin typeface="Arial Narrow" panose="020B0606020202030204" pitchFamily="34" charset="0"/>
            </a:endParaRPr>
          </a:p>
          <a:p>
            <a:r>
              <a:rPr lang="pl-PL" sz="2000" dirty="0" smtClean="0">
                <a:latin typeface="Arial Narrow" panose="020B0606020202030204" pitchFamily="34" charset="0"/>
              </a:rPr>
              <a:t>2) Oferty</a:t>
            </a:r>
            <a:r>
              <a:rPr lang="pl-PL" sz="2000" dirty="0">
                <a:latin typeface="Arial Narrow" panose="020B0606020202030204" pitchFamily="34" charset="0"/>
              </a:rPr>
              <a:t>:</a:t>
            </a:r>
          </a:p>
          <a:p>
            <a:pPr lvl="0"/>
            <a:r>
              <a:rPr lang="pl-PL" sz="2000" dirty="0" smtClean="0">
                <a:latin typeface="Arial Narrow" panose="020B0606020202030204" pitchFamily="34" charset="0"/>
              </a:rPr>
              <a:t>a) złożone </a:t>
            </a:r>
            <a:r>
              <a:rPr lang="pl-PL" sz="2000" dirty="0">
                <a:latin typeface="Arial Narrow" panose="020B0606020202030204" pitchFamily="34" charset="0"/>
              </a:rPr>
              <a:t>na innych drukach niż </a:t>
            </a:r>
            <a:r>
              <a:rPr lang="pl-PL" sz="2000" dirty="0" smtClean="0">
                <a:latin typeface="Arial Narrow" panose="020B0606020202030204" pitchFamily="34" charset="0"/>
              </a:rPr>
              <a:t>określone w Rozporządzeniu  </a:t>
            </a:r>
            <a:r>
              <a:rPr lang="pl-PL" sz="2000" dirty="0" err="1" smtClean="0">
                <a:latin typeface="Arial Narrow" panose="020B0606020202030204" pitchFamily="34" charset="0"/>
              </a:rPr>
              <a:t>MPiPS</a:t>
            </a:r>
            <a:endParaRPr lang="pl-PL" sz="2000" dirty="0">
              <a:latin typeface="Arial Narrow" panose="020B0606020202030204" pitchFamily="34" charset="0"/>
            </a:endParaRPr>
          </a:p>
          <a:p>
            <a:pPr lvl="0"/>
            <a:r>
              <a:rPr lang="pl-PL" sz="2000" dirty="0" smtClean="0">
                <a:latin typeface="Arial Narrow" panose="020B0606020202030204" pitchFamily="34" charset="0"/>
              </a:rPr>
              <a:t>b) wypełnione </a:t>
            </a:r>
            <a:r>
              <a:rPr lang="pl-PL" sz="2000" dirty="0">
                <a:latin typeface="Arial Narrow" panose="020B0606020202030204" pitchFamily="34" charset="0"/>
              </a:rPr>
              <a:t>nieczytelnie,</a:t>
            </a:r>
          </a:p>
          <a:p>
            <a:pPr lvl="0"/>
            <a:r>
              <a:rPr lang="pl-PL" sz="2000" dirty="0" smtClean="0">
                <a:latin typeface="Arial Narrow" panose="020B0606020202030204" pitchFamily="34" charset="0"/>
              </a:rPr>
              <a:t>c) nieposiadające </a:t>
            </a:r>
            <a:r>
              <a:rPr lang="pl-PL" sz="2000" dirty="0">
                <a:latin typeface="Arial Narrow" panose="020B0606020202030204" pitchFamily="34" charset="0"/>
              </a:rPr>
              <a:t>wymaganych załączników,</a:t>
            </a:r>
          </a:p>
          <a:p>
            <a:pPr lvl="0"/>
            <a:r>
              <a:rPr lang="pl-PL" sz="2000" dirty="0" smtClean="0">
                <a:latin typeface="Arial Narrow" panose="020B0606020202030204" pitchFamily="34" charset="0"/>
              </a:rPr>
              <a:t>d) złożone </a:t>
            </a:r>
            <a:r>
              <a:rPr lang="pl-PL" sz="2000" dirty="0">
                <a:latin typeface="Arial Narrow" panose="020B0606020202030204" pitchFamily="34" charset="0"/>
              </a:rPr>
              <a:t>po terminie,</a:t>
            </a: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26</a:t>
            </a:fld>
            <a:endParaRPr lang="de-DE" dirty="0"/>
          </a:p>
        </p:txBody>
      </p:sp>
    </p:spTree>
    <p:extLst>
      <p:ext uri="{BB962C8B-B14F-4D97-AF65-F5344CB8AC3E}">
        <p14:creationId xmlns:p14="http://schemas.microsoft.com/office/powerpoint/2010/main" val="2423168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Kryteria oceny ofert</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19" y="2078931"/>
            <a:ext cx="8657439" cy="3323987"/>
          </a:xfrm>
          <a:prstGeom prst="rect">
            <a:avLst/>
          </a:prstGeom>
          <a:noFill/>
        </p:spPr>
        <p:txBody>
          <a:bodyPr wrap="square" rtlCol="0">
            <a:spAutoFit/>
          </a:bodyPr>
          <a:lstStyle/>
          <a:p>
            <a:pPr marL="342900" indent="-342900" algn="just">
              <a:buFont typeface="Wingdings" panose="05000000000000000000" pitchFamily="2" charset="2"/>
              <a:buChar char="§"/>
            </a:pPr>
            <a:r>
              <a:rPr lang="pl-PL" sz="2000" b="1" dirty="0" smtClean="0">
                <a:latin typeface="Arial Narrow" panose="020B0606020202030204" pitchFamily="34" charset="0"/>
              </a:rPr>
              <a:t>Ocena formalna oferty:</a:t>
            </a:r>
          </a:p>
          <a:p>
            <a:pPr algn="just"/>
            <a:endParaRPr lang="pl-PL" sz="1000" dirty="0">
              <a:latin typeface="Arial Narrow" panose="020B0606020202030204" pitchFamily="34" charset="0"/>
            </a:endParaRPr>
          </a:p>
          <a:p>
            <a:pPr lvl="0" algn="just"/>
            <a:r>
              <a:rPr lang="pl-PL" sz="2000" dirty="0" smtClean="0">
                <a:latin typeface="Arial Narrow" panose="020B0606020202030204" pitchFamily="34" charset="0"/>
              </a:rPr>
              <a:t>e) złożone </a:t>
            </a:r>
            <a:r>
              <a:rPr lang="pl-PL" sz="2000" dirty="0">
                <a:latin typeface="Arial Narrow" panose="020B0606020202030204" pitchFamily="34" charset="0"/>
              </a:rPr>
              <a:t>w otwartej lub nieopisanej kopercie </a:t>
            </a:r>
            <a:r>
              <a:rPr lang="pl-PL" sz="2000" dirty="0" smtClean="0">
                <a:latin typeface="Arial Narrow" panose="020B0606020202030204" pitchFamily="34" charset="0"/>
              </a:rPr>
              <a:t>,</a:t>
            </a:r>
          </a:p>
          <a:p>
            <a:pPr lvl="0" algn="just"/>
            <a:r>
              <a:rPr lang="pl-PL" sz="2000" dirty="0" smtClean="0">
                <a:latin typeface="Arial Narrow" panose="020B0606020202030204" pitchFamily="34" charset="0"/>
              </a:rPr>
              <a:t>f) złożone </a:t>
            </a:r>
            <a:r>
              <a:rPr lang="pl-PL" sz="2000" dirty="0">
                <a:latin typeface="Arial Narrow" panose="020B0606020202030204" pitchFamily="34" charset="0"/>
              </a:rPr>
              <a:t>przez podmioty nieuprawnione,</a:t>
            </a:r>
          </a:p>
          <a:p>
            <a:pPr lvl="0" algn="just"/>
            <a:r>
              <a:rPr lang="pl-PL" sz="2000" dirty="0" smtClean="0">
                <a:latin typeface="Arial Narrow" panose="020B0606020202030204" pitchFamily="34" charset="0"/>
              </a:rPr>
              <a:t>g) niepodpisane </a:t>
            </a:r>
            <a:r>
              <a:rPr lang="pl-PL" sz="2000" dirty="0">
                <a:latin typeface="Arial Narrow" panose="020B0606020202030204" pitchFamily="34" charset="0"/>
              </a:rPr>
              <a:t>przez osoby uprawnione do reprezentacji podmiotu i zaciągania </a:t>
            </a:r>
            <a:r>
              <a:rPr lang="pl-PL" sz="2000" dirty="0" smtClean="0">
                <a:latin typeface="Arial Narrow" panose="020B0606020202030204" pitchFamily="34" charset="0"/>
              </a:rPr>
              <a:t>zobowiązań </a:t>
            </a:r>
            <a:r>
              <a:rPr lang="pl-PL" sz="2000" dirty="0">
                <a:latin typeface="Arial Narrow" panose="020B0606020202030204" pitchFamily="34" charset="0"/>
              </a:rPr>
              <a:t>lub których uprawnienia wynikają </a:t>
            </a:r>
            <a:r>
              <a:rPr lang="pl-PL" sz="2000" dirty="0" smtClean="0">
                <a:latin typeface="Arial Narrow" panose="020B0606020202030204" pitchFamily="34" charset="0"/>
              </a:rPr>
              <a:t>z </a:t>
            </a:r>
            <a:r>
              <a:rPr lang="pl-PL" sz="2000" dirty="0">
                <a:latin typeface="Arial Narrow" panose="020B0606020202030204" pitchFamily="34" charset="0"/>
              </a:rPr>
              <a:t>załączonych pełnomocnictw,</a:t>
            </a:r>
          </a:p>
          <a:p>
            <a:pPr lvl="0" algn="just"/>
            <a:r>
              <a:rPr lang="pl-PL" sz="2000" dirty="0" smtClean="0">
                <a:latin typeface="Arial Narrow" panose="020B0606020202030204" pitchFamily="34" charset="0"/>
              </a:rPr>
              <a:t>h) dotyczące </a:t>
            </a:r>
            <a:r>
              <a:rPr lang="pl-PL" sz="2000" dirty="0">
                <a:latin typeface="Arial Narrow" panose="020B0606020202030204" pitchFamily="34" charset="0"/>
              </a:rPr>
              <a:t>działania, które nie jest objęte celami statutowymi organizacji składającej ofertę,</a:t>
            </a:r>
          </a:p>
          <a:p>
            <a:pPr lvl="0" algn="just"/>
            <a:r>
              <a:rPr lang="pl-PL" sz="2000" dirty="0" smtClean="0">
                <a:latin typeface="Arial Narrow" panose="020B0606020202030204" pitchFamily="34" charset="0"/>
              </a:rPr>
              <a:t>i) z </a:t>
            </a:r>
            <a:r>
              <a:rPr lang="pl-PL" sz="2000" dirty="0">
                <a:latin typeface="Arial Narrow" panose="020B0606020202030204" pitchFamily="34" charset="0"/>
              </a:rPr>
              <a:t>nieprawidłowo sporządzoną kalkulacją kosztów (błędy rachunkowe),</a:t>
            </a:r>
          </a:p>
          <a:p>
            <a:pPr lvl="0" algn="just"/>
            <a:r>
              <a:rPr lang="pl-PL" sz="2000" dirty="0" smtClean="0">
                <a:latin typeface="Arial Narrow" panose="020B0606020202030204" pitchFamily="34" charset="0"/>
              </a:rPr>
              <a:t>j) złożone </a:t>
            </a:r>
            <a:r>
              <a:rPr lang="pl-PL" sz="2000" dirty="0">
                <a:latin typeface="Arial Narrow" panose="020B0606020202030204" pitchFamily="34" charset="0"/>
              </a:rPr>
              <a:t>przez jednego wnioskodawcę w liczbie większej niż </a:t>
            </a:r>
            <a:r>
              <a:rPr lang="pl-PL" sz="2000" dirty="0" smtClean="0">
                <a:latin typeface="Arial Narrow" panose="020B0606020202030204" pitchFamily="34" charset="0"/>
              </a:rPr>
              <a:t>wskazana w ogłoszeniu,</a:t>
            </a:r>
            <a:endParaRPr lang="pl-PL" sz="2000" dirty="0">
              <a:latin typeface="Arial Narrow" panose="020B0606020202030204" pitchFamily="34" charset="0"/>
            </a:endParaRPr>
          </a:p>
          <a:p>
            <a:pPr lvl="0" algn="just"/>
            <a:endParaRPr lang="pl-PL" sz="2000" dirty="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27</a:t>
            </a:fld>
            <a:endParaRPr lang="de-DE" dirty="0"/>
          </a:p>
        </p:txBody>
      </p:sp>
    </p:spTree>
    <p:extLst>
      <p:ext uri="{BB962C8B-B14F-4D97-AF65-F5344CB8AC3E}">
        <p14:creationId xmlns:p14="http://schemas.microsoft.com/office/powerpoint/2010/main" val="2284577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Kryteria oceny ofert</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19" y="2078931"/>
            <a:ext cx="8657439" cy="3323987"/>
          </a:xfrm>
          <a:prstGeom prst="rect">
            <a:avLst/>
          </a:prstGeom>
          <a:noFill/>
        </p:spPr>
        <p:txBody>
          <a:bodyPr wrap="square" rtlCol="0">
            <a:spAutoFit/>
          </a:bodyPr>
          <a:lstStyle/>
          <a:p>
            <a:pPr marL="342900" indent="-342900" algn="just">
              <a:buFont typeface="Wingdings" panose="05000000000000000000" pitchFamily="2" charset="2"/>
              <a:buChar char="§"/>
            </a:pPr>
            <a:r>
              <a:rPr lang="pl-PL" sz="2000" b="1" dirty="0" smtClean="0">
                <a:latin typeface="Arial Narrow" panose="020B0606020202030204" pitchFamily="34" charset="0"/>
              </a:rPr>
              <a:t>Ocena formalna oferty:</a:t>
            </a:r>
          </a:p>
          <a:p>
            <a:pPr algn="just"/>
            <a:endParaRPr lang="pl-PL" sz="1000" dirty="0">
              <a:latin typeface="Arial Narrow" panose="020B0606020202030204" pitchFamily="34" charset="0"/>
            </a:endParaRPr>
          </a:p>
          <a:p>
            <a:pPr lvl="0" algn="just"/>
            <a:r>
              <a:rPr lang="pl-PL" sz="2000" dirty="0" smtClean="0">
                <a:latin typeface="Arial Narrow" panose="020B0606020202030204" pitchFamily="34" charset="0"/>
              </a:rPr>
              <a:t>k) przekraczające </a:t>
            </a:r>
            <a:r>
              <a:rPr lang="pl-PL" sz="2000" dirty="0">
                <a:latin typeface="Arial Narrow" panose="020B0606020202030204" pitchFamily="34" charset="0"/>
              </a:rPr>
              <a:t>maksymalną kwotę dotacji wskazaną w </a:t>
            </a:r>
            <a:r>
              <a:rPr lang="pl-PL" sz="2000" dirty="0" smtClean="0">
                <a:latin typeface="Arial Narrow" panose="020B0606020202030204" pitchFamily="34" charset="0"/>
              </a:rPr>
              <a:t>ogłoszeniu,</a:t>
            </a:r>
          </a:p>
          <a:p>
            <a:pPr lvl="0" algn="just"/>
            <a:r>
              <a:rPr lang="pl-PL" sz="2000" dirty="0" smtClean="0">
                <a:latin typeface="Arial Narrow" panose="020B0606020202030204" pitchFamily="34" charset="0"/>
              </a:rPr>
              <a:t>l) których </a:t>
            </a:r>
            <a:r>
              <a:rPr lang="pl-PL" sz="2000" dirty="0">
                <a:latin typeface="Arial Narrow" panose="020B0606020202030204" pitchFamily="34" charset="0"/>
              </a:rPr>
              <a:t>termin realizacji </a:t>
            </a:r>
            <a:r>
              <a:rPr lang="pl-PL" sz="2000" dirty="0" smtClean="0">
                <a:latin typeface="Arial Narrow" panose="020B0606020202030204" pitchFamily="34" charset="0"/>
              </a:rPr>
              <a:t> </a:t>
            </a:r>
            <a:r>
              <a:rPr lang="pl-PL" sz="2000" dirty="0">
                <a:latin typeface="Arial Narrow" panose="020B0606020202030204" pitchFamily="34" charset="0"/>
              </a:rPr>
              <a:t>wykracza poza ramy czasowe podane w o</a:t>
            </a:r>
            <a:r>
              <a:rPr lang="pl-PL" sz="2000" dirty="0" smtClean="0">
                <a:latin typeface="Arial Narrow" panose="020B0606020202030204" pitchFamily="34" charset="0"/>
              </a:rPr>
              <a:t>głoszeniu</a:t>
            </a:r>
            <a:r>
              <a:rPr lang="pl-PL" sz="2000" dirty="0">
                <a:latin typeface="Arial Narrow" panose="020B0606020202030204" pitchFamily="34" charset="0"/>
              </a:rPr>
              <a:t>,</a:t>
            </a:r>
          </a:p>
          <a:p>
            <a:pPr algn="just"/>
            <a:r>
              <a:rPr lang="pl-PL" sz="2000" dirty="0" smtClean="0">
                <a:latin typeface="Arial Narrow" panose="020B0606020202030204" pitchFamily="34" charset="0"/>
              </a:rPr>
              <a:t>ł) zawierające </a:t>
            </a:r>
            <a:r>
              <a:rPr lang="pl-PL" sz="2000" dirty="0">
                <a:latin typeface="Arial Narrow" panose="020B0606020202030204" pitchFamily="34" charset="0"/>
              </a:rPr>
              <a:t>niewypełnione lub nieprawidłowo wypełnione oświadczenia na ostatniej stronie </a:t>
            </a:r>
            <a:r>
              <a:rPr lang="pl-PL" sz="2000" dirty="0" smtClean="0">
                <a:latin typeface="Arial Narrow" panose="020B0606020202030204" pitchFamily="34" charset="0"/>
              </a:rPr>
              <a:t>oferty,</a:t>
            </a:r>
            <a:endParaRPr lang="pl-PL" sz="2000" dirty="0">
              <a:latin typeface="Arial Narrow" panose="020B0606020202030204" pitchFamily="34" charset="0"/>
            </a:endParaRPr>
          </a:p>
          <a:p>
            <a:pPr lvl="0" algn="just"/>
            <a:r>
              <a:rPr lang="pl-PL" sz="2000" dirty="0" smtClean="0">
                <a:latin typeface="Arial Narrow" panose="020B0606020202030204" pitchFamily="34" charset="0"/>
              </a:rPr>
              <a:t>m) bez </a:t>
            </a:r>
            <a:r>
              <a:rPr lang="pl-PL" sz="2000" dirty="0">
                <a:latin typeface="Arial Narrow" panose="020B0606020202030204" pitchFamily="34" charset="0"/>
              </a:rPr>
              <a:t>dokładnego określenia w tytule zadania: celu, działania jako zadania wybranego do realizacji</a:t>
            </a:r>
            <a:r>
              <a:rPr lang="pl-PL" sz="2000" dirty="0" smtClean="0">
                <a:latin typeface="Arial Narrow" panose="020B0606020202030204" pitchFamily="34" charset="0"/>
              </a:rPr>
              <a:t>,</a:t>
            </a:r>
          </a:p>
          <a:p>
            <a:pPr lvl="0" algn="just"/>
            <a:endParaRPr lang="pl-PL" sz="2000" dirty="0">
              <a:latin typeface="Arial Narrow" panose="020B0606020202030204" pitchFamily="34" charset="0"/>
            </a:endParaRPr>
          </a:p>
          <a:p>
            <a:pPr lvl="0" algn="just"/>
            <a:r>
              <a:rPr lang="pl-PL" sz="2000" b="1" u="sng" dirty="0">
                <a:latin typeface="Arial Narrow" pitchFamily="34" charset="0"/>
              </a:rPr>
              <a:t>zostaną odrzucone z powodów formalnych i nie podlegają dalszej ocenie merytorycznej</a:t>
            </a:r>
            <a:endParaRPr lang="pl-PL" sz="2000" dirty="0">
              <a:latin typeface="Arial Narrow"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28</a:t>
            </a:fld>
            <a:endParaRPr lang="de-DE" dirty="0"/>
          </a:p>
        </p:txBody>
      </p:sp>
    </p:spTree>
    <p:extLst>
      <p:ext uri="{BB962C8B-B14F-4D97-AF65-F5344CB8AC3E}">
        <p14:creationId xmlns:p14="http://schemas.microsoft.com/office/powerpoint/2010/main" val="1563615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Kryteria oceny ofert</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20" y="2078931"/>
            <a:ext cx="8578024" cy="3631763"/>
          </a:xfrm>
          <a:prstGeom prst="rect">
            <a:avLst/>
          </a:prstGeom>
          <a:noFill/>
        </p:spPr>
        <p:txBody>
          <a:bodyPr wrap="square" rtlCol="0">
            <a:spAutoFit/>
          </a:bodyPr>
          <a:lstStyle/>
          <a:p>
            <a:pPr marL="342900" indent="-342900" algn="just">
              <a:buFont typeface="Wingdings" panose="05000000000000000000" pitchFamily="2" charset="2"/>
              <a:buChar char="§"/>
            </a:pPr>
            <a:r>
              <a:rPr lang="pl-PL" sz="2000" b="1" dirty="0" smtClean="0">
                <a:latin typeface="Arial Narrow" panose="020B0606020202030204" pitchFamily="34" charset="0"/>
              </a:rPr>
              <a:t>Ocena merytoryczna oferty:</a:t>
            </a:r>
          </a:p>
          <a:p>
            <a:pPr algn="just"/>
            <a:endParaRPr lang="pl-PL" sz="1000" dirty="0">
              <a:latin typeface="Arial Narrow" panose="020B0606020202030204" pitchFamily="34" charset="0"/>
            </a:endParaRPr>
          </a:p>
          <a:p>
            <a:pPr lvl="0" algn="just"/>
            <a:r>
              <a:rPr lang="pl-PL" sz="2000" dirty="0" smtClean="0">
                <a:latin typeface="Arial Narrow" panose="020B0606020202030204" pitchFamily="34" charset="0"/>
              </a:rPr>
              <a:t>1) Oceny </a:t>
            </a:r>
            <a:r>
              <a:rPr lang="pl-PL" sz="2000" dirty="0">
                <a:latin typeface="Arial Narrow" panose="020B0606020202030204" pitchFamily="34" charset="0"/>
              </a:rPr>
              <a:t>merytorycznej złożonych ofert dokonuje Komisja Konkursowa powołana przez Zarząd Województwa Podkarpackiego w oparciu o „Tryb powoływania i zasady działania Komisji Konkursowych” stanowiące część Programu Współpracy Województwa Podkarpackiego z organizacjami pozarządowymi i innymi podmiotami prowadzącymi działalność pożytku publicznego na rok 2015 /Załącznik do Uchwały nr LIX/1118/14 Sejmiku Województwa Podkarpackiego w Rzeszowie z dnia 13 listopada 2014r</a:t>
            </a:r>
            <a:r>
              <a:rPr lang="pl-PL" sz="2000" dirty="0" smtClean="0">
                <a:latin typeface="Arial Narrow" panose="020B0606020202030204" pitchFamily="34" charset="0"/>
              </a:rPr>
              <a:t>.</a:t>
            </a:r>
          </a:p>
          <a:p>
            <a:pPr lvl="0" algn="just"/>
            <a:endParaRPr lang="pl-PL" sz="2000" dirty="0">
              <a:latin typeface="Arial Narrow" panose="020B0606020202030204" pitchFamily="34" charset="0"/>
            </a:endParaRPr>
          </a:p>
          <a:p>
            <a:pPr lvl="0" algn="just"/>
            <a:r>
              <a:rPr lang="pl-PL" sz="2000" dirty="0" smtClean="0">
                <a:latin typeface="Arial Narrow" panose="020B0606020202030204" pitchFamily="34" charset="0"/>
              </a:rPr>
              <a:t>2) Komisja </a:t>
            </a:r>
            <a:r>
              <a:rPr lang="pl-PL" sz="2000" dirty="0">
                <a:latin typeface="Arial Narrow" panose="020B0606020202030204" pitchFamily="34" charset="0"/>
              </a:rPr>
              <a:t>ocenia jedynie oferty spełniające wymogi formalne</a:t>
            </a:r>
            <a:r>
              <a:rPr lang="pl-PL" sz="2000" dirty="0" smtClean="0">
                <a:latin typeface="Arial Narrow" panose="020B0606020202030204" pitchFamily="34" charset="0"/>
              </a:rPr>
              <a:t>.</a:t>
            </a:r>
          </a:p>
          <a:p>
            <a:pPr lvl="0" algn="just"/>
            <a:endParaRPr lang="pl-PL" sz="2000" dirty="0">
              <a:latin typeface="Arial Narrow" panose="020B0606020202030204" pitchFamily="34" charset="0"/>
            </a:endParaRPr>
          </a:p>
          <a:p>
            <a:pPr algn="just"/>
            <a:r>
              <a:rPr lang="pl-PL" sz="2000" dirty="0" smtClean="0">
                <a:latin typeface="Arial Narrow" panose="020B0606020202030204" pitchFamily="34" charset="0"/>
              </a:rPr>
              <a:t>3) Komisja </a:t>
            </a:r>
            <a:r>
              <a:rPr lang="pl-PL" sz="2000" dirty="0">
                <a:latin typeface="Arial Narrow" panose="020B0606020202030204" pitchFamily="34" charset="0"/>
              </a:rPr>
              <a:t>ocenia oferty pod względem merytorycznym zgodnie z kryteriami </a:t>
            </a:r>
            <a:r>
              <a:rPr lang="pl-PL" sz="2000" dirty="0" smtClean="0">
                <a:latin typeface="Arial Narrow" panose="020B0606020202030204" pitchFamily="34" charset="0"/>
              </a:rPr>
              <a:t>oceny.</a:t>
            </a:r>
            <a:endParaRPr lang="pl-PL" sz="2000" dirty="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29</a:t>
            </a:fld>
            <a:endParaRPr lang="de-DE" dirty="0"/>
          </a:p>
        </p:txBody>
      </p:sp>
    </p:spTree>
    <p:extLst>
      <p:ext uri="{BB962C8B-B14F-4D97-AF65-F5344CB8AC3E}">
        <p14:creationId xmlns:p14="http://schemas.microsoft.com/office/powerpoint/2010/main" val="2636927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pl-PL" sz="3200" b="1" noProof="0" dirty="0" smtClean="0">
                <a:latin typeface="+mj-lt"/>
                <a:ea typeface="+mj-ea"/>
                <a:cs typeface="+mj-cs"/>
              </a:rPr>
              <a:t>Programy Wojewódzkie</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19" y="2065283"/>
            <a:ext cx="8657439" cy="3785652"/>
          </a:xfrm>
          <a:prstGeom prst="rect">
            <a:avLst/>
          </a:prstGeom>
          <a:noFill/>
        </p:spPr>
        <p:txBody>
          <a:bodyPr wrap="square" rtlCol="0">
            <a:spAutoFit/>
          </a:bodyPr>
          <a:lstStyle/>
          <a:p>
            <a:r>
              <a:rPr lang="pl-PL" sz="2000" dirty="0" smtClean="0"/>
              <a:t>1</a:t>
            </a:r>
            <a:r>
              <a:rPr lang="pl-PL" sz="2000" dirty="0"/>
              <a:t>. </a:t>
            </a:r>
            <a:r>
              <a:rPr lang="pl-PL" sz="2000" dirty="0">
                <a:latin typeface="Arial Narrow" panose="020B0606020202030204" pitchFamily="34" charset="0"/>
              </a:rPr>
              <a:t>Wojewódzki Program Pomocy </a:t>
            </a:r>
            <a:r>
              <a:rPr lang="pl-PL" sz="2000" dirty="0" smtClean="0">
                <a:latin typeface="Arial Narrow" panose="020B0606020202030204" pitchFamily="34" charset="0"/>
              </a:rPr>
              <a:t>Społecznej,</a:t>
            </a:r>
          </a:p>
          <a:p>
            <a:pPr>
              <a:buFont typeface="Wingdings" pitchFamily="2" charset="2"/>
              <a:buChar char="§"/>
            </a:pPr>
            <a:endParaRPr lang="pl-PL" sz="2000" dirty="0">
              <a:latin typeface="Arial Narrow" panose="020B0606020202030204" pitchFamily="34" charset="0"/>
            </a:endParaRPr>
          </a:p>
          <a:p>
            <a:r>
              <a:rPr lang="pl-PL" sz="2000" dirty="0" smtClean="0">
                <a:latin typeface="Arial Narrow" panose="020B0606020202030204" pitchFamily="34" charset="0"/>
              </a:rPr>
              <a:t>2</a:t>
            </a:r>
            <a:r>
              <a:rPr lang="pl-PL" sz="2000" dirty="0">
                <a:latin typeface="Arial Narrow" panose="020B0606020202030204" pitchFamily="34" charset="0"/>
              </a:rPr>
              <a:t>. Wojewódzki Program Przeciwdziałania Narkomanii, </a:t>
            </a:r>
            <a:endParaRPr lang="pl-PL" sz="2000" dirty="0" smtClean="0">
              <a:latin typeface="Arial Narrow" panose="020B0606020202030204" pitchFamily="34" charset="0"/>
            </a:endParaRPr>
          </a:p>
          <a:p>
            <a:pPr>
              <a:buFont typeface="Wingdings" pitchFamily="2" charset="2"/>
              <a:buChar char="§"/>
            </a:pPr>
            <a:endParaRPr lang="pl-PL" sz="2000" dirty="0">
              <a:latin typeface="Arial Narrow" panose="020B0606020202030204" pitchFamily="34" charset="0"/>
            </a:endParaRPr>
          </a:p>
          <a:p>
            <a:r>
              <a:rPr lang="pl-PL" sz="2000" dirty="0">
                <a:latin typeface="Arial Narrow" panose="020B0606020202030204" pitchFamily="34" charset="0"/>
              </a:rPr>
              <a:t>3</a:t>
            </a:r>
            <a:r>
              <a:rPr lang="pl-PL" sz="2000" dirty="0" smtClean="0">
                <a:latin typeface="Arial Narrow" panose="020B0606020202030204" pitchFamily="34" charset="0"/>
              </a:rPr>
              <a:t>. </a:t>
            </a:r>
            <a:r>
              <a:rPr lang="pl-PL" sz="2000" dirty="0">
                <a:latin typeface="Arial Narrow" panose="020B0606020202030204" pitchFamily="34" charset="0"/>
              </a:rPr>
              <a:t>Wojewódzki Program Przeciwdziałania Przemocy w Rodzinie, </a:t>
            </a:r>
            <a:endParaRPr lang="pl-PL" sz="2000" dirty="0" smtClean="0">
              <a:latin typeface="Arial Narrow" panose="020B0606020202030204" pitchFamily="34" charset="0"/>
            </a:endParaRPr>
          </a:p>
          <a:p>
            <a:pPr>
              <a:buFont typeface="Wingdings" pitchFamily="2" charset="2"/>
              <a:buChar char="§"/>
            </a:pPr>
            <a:endParaRPr lang="pl-PL" sz="2000" dirty="0">
              <a:latin typeface="Arial Narrow" panose="020B0606020202030204" pitchFamily="34" charset="0"/>
            </a:endParaRPr>
          </a:p>
          <a:p>
            <a:r>
              <a:rPr lang="pl-PL" sz="2000" dirty="0" smtClean="0">
                <a:latin typeface="Arial Narrow" panose="020B0606020202030204" pitchFamily="34" charset="0"/>
              </a:rPr>
              <a:t>4</a:t>
            </a:r>
            <a:r>
              <a:rPr lang="pl-PL" sz="2000" dirty="0">
                <a:latin typeface="Arial Narrow" panose="020B0606020202030204" pitchFamily="34" charset="0"/>
              </a:rPr>
              <a:t>. Wojewódzki Program Profilaktyki i Rozwiązywania Problemów Alkoholowych</a:t>
            </a:r>
            <a:r>
              <a:rPr lang="pl-PL" sz="2000" dirty="0" smtClean="0">
                <a:latin typeface="Arial Narrow" panose="020B0606020202030204" pitchFamily="34" charset="0"/>
              </a:rPr>
              <a:t>,</a:t>
            </a:r>
          </a:p>
          <a:p>
            <a:pPr>
              <a:buFont typeface="Wingdings" pitchFamily="2" charset="2"/>
              <a:buChar char="§"/>
            </a:pPr>
            <a:endParaRPr lang="pl-PL" sz="2000" dirty="0">
              <a:latin typeface="Arial Narrow" panose="020B0606020202030204" pitchFamily="34" charset="0"/>
            </a:endParaRPr>
          </a:p>
          <a:p>
            <a:r>
              <a:rPr lang="pl-PL" sz="2000" dirty="0" smtClean="0">
                <a:latin typeface="Arial Narrow" panose="020B0606020202030204" pitchFamily="34" charset="0"/>
              </a:rPr>
              <a:t>5</a:t>
            </a:r>
            <a:r>
              <a:rPr lang="pl-PL" sz="2000" dirty="0">
                <a:latin typeface="Arial Narrow" panose="020B0606020202030204" pitchFamily="34" charset="0"/>
              </a:rPr>
              <a:t>. Wojewódzki Program na Rzecz Wyrównywania Szans Osób Niepełnosprawnych </a:t>
            </a:r>
            <a:r>
              <a:rPr lang="pl-PL" sz="2000" dirty="0" smtClean="0">
                <a:latin typeface="Arial Narrow" panose="020B0606020202030204" pitchFamily="34" charset="0"/>
              </a:rPr>
              <a:t/>
            </a:r>
            <a:br>
              <a:rPr lang="pl-PL" sz="2000" dirty="0" smtClean="0">
                <a:latin typeface="Arial Narrow" panose="020B0606020202030204" pitchFamily="34" charset="0"/>
              </a:rPr>
            </a:br>
            <a:r>
              <a:rPr lang="pl-PL" sz="2000" dirty="0">
                <a:latin typeface="Arial Narrow" panose="020B0606020202030204" pitchFamily="34" charset="0"/>
              </a:rPr>
              <a:t> </a:t>
            </a:r>
            <a:r>
              <a:rPr lang="pl-PL" sz="2000" dirty="0" smtClean="0">
                <a:latin typeface="Arial Narrow" panose="020B0606020202030204" pitchFamily="34" charset="0"/>
              </a:rPr>
              <a:t>   i </a:t>
            </a:r>
            <a:r>
              <a:rPr lang="pl-PL" sz="2000" dirty="0">
                <a:latin typeface="Arial Narrow" panose="020B0606020202030204" pitchFamily="34" charset="0"/>
              </a:rPr>
              <a:t>Przeciwdziałania Ich Wykluczeniu Społecznemu, </a:t>
            </a:r>
            <a:endParaRPr lang="pl-PL" sz="2000" dirty="0" smtClean="0">
              <a:latin typeface="Arial Narrow" panose="020B0606020202030204" pitchFamily="34" charset="0"/>
            </a:endParaRPr>
          </a:p>
          <a:p>
            <a:endParaRPr lang="pl-PL" sz="2000" dirty="0" smtClean="0">
              <a:latin typeface="Arial Narrow" panose="020B0606020202030204" pitchFamily="34" charset="0"/>
            </a:endParaRPr>
          </a:p>
          <a:p>
            <a:r>
              <a:rPr lang="pl-PL" sz="2000" dirty="0" smtClean="0">
                <a:solidFill>
                  <a:prstClr val="black"/>
                </a:solidFill>
                <a:effectLst>
                  <a:innerShdw blurRad="76200" dist="25400" dir="13500000">
                    <a:prstClr val="black">
                      <a:alpha val="40000"/>
                    </a:prstClr>
                  </a:innerShdw>
                </a:effectLst>
                <a:latin typeface="Arial Narrow" panose="020B0606020202030204" pitchFamily="34" charset="0"/>
              </a:rPr>
              <a:t>6. Wojewódzki Program wspierania Rodziny i Systemu Pieczy Zastępczej.</a:t>
            </a:r>
            <a:endParaRPr lang="de-DE" sz="2000" dirty="0">
              <a:solidFill>
                <a:prstClr val="black"/>
              </a:solidFill>
              <a:effectLst>
                <a:innerShdw blurRad="76200" dist="25400" dir="13500000">
                  <a:prstClr val="black">
                    <a:alpha val="40000"/>
                  </a:prstClr>
                </a:innerShdw>
              </a:effectLst>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3</a:t>
            </a:fld>
            <a:endParaRPr lang="de-DE"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Kryteria oceny ofert</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19" y="2078931"/>
            <a:ext cx="8657439" cy="3631763"/>
          </a:xfrm>
          <a:prstGeom prst="rect">
            <a:avLst/>
          </a:prstGeom>
          <a:noFill/>
        </p:spPr>
        <p:txBody>
          <a:bodyPr wrap="square" rtlCol="0">
            <a:spAutoFit/>
          </a:bodyPr>
          <a:lstStyle/>
          <a:p>
            <a:pPr marL="342900" indent="-342900" algn="just">
              <a:buFont typeface="Wingdings" panose="05000000000000000000" pitchFamily="2" charset="2"/>
              <a:buChar char="§"/>
            </a:pPr>
            <a:r>
              <a:rPr lang="pl-PL" sz="2000" b="1" dirty="0" smtClean="0">
                <a:latin typeface="Arial Narrow" panose="020B0606020202030204" pitchFamily="34" charset="0"/>
              </a:rPr>
              <a:t>Ocena merytoryczna oferty:</a:t>
            </a:r>
          </a:p>
          <a:p>
            <a:pPr algn="just"/>
            <a:endParaRPr lang="pl-PL" sz="1000" dirty="0">
              <a:latin typeface="Arial Narrow" panose="020B0606020202030204" pitchFamily="34" charset="0"/>
            </a:endParaRPr>
          </a:p>
          <a:p>
            <a:pPr lvl="0" algn="just"/>
            <a:r>
              <a:rPr lang="pl-PL" sz="2000" dirty="0" smtClean="0">
                <a:latin typeface="Arial Narrow" panose="020B0606020202030204" pitchFamily="34" charset="0"/>
              </a:rPr>
              <a:t>4) Oferty </a:t>
            </a:r>
            <a:r>
              <a:rPr lang="pl-PL" sz="2000" dirty="0">
                <a:latin typeface="Arial Narrow" panose="020B0606020202030204" pitchFamily="34" charset="0"/>
              </a:rPr>
              <a:t>ocenione przez Komisję Konkursową </a:t>
            </a:r>
            <a:r>
              <a:rPr lang="pl-PL" sz="2000" dirty="0" smtClean="0">
                <a:latin typeface="Arial Narrow" panose="020B0606020202030204" pitchFamily="34" charset="0"/>
              </a:rPr>
              <a:t> jako:</a:t>
            </a:r>
          </a:p>
          <a:p>
            <a:pPr lvl="0" algn="just"/>
            <a:endParaRPr lang="pl-PL" sz="2000" dirty="0">
              <a:latin typeface="Arial Narrow" panose="020B0606020202030204" pitchFamily="34" charset="0"/>
            </a:endParaRPr>
          </a:p>
          <a:p>
            <a:pPr algn="just"/>
            <a:r>
              <a:rPr lang="pl-PL" sz="2000" dirty="0" smtClean="0">
                <a:latin typeface="Arial Narrow" panose="020B0606020202030204" pitchFamily="34" charset="0"/>
              </a:rPr>
              <a:t>- merytorycznie </a:t>
            </a:r>
            <a:r>
              <a:rPr lang="pl-PL" sz="2000" dirty="0">
                <a:latin typeface="Arial Narrow" panose="020B0606020202030204" pitchFamily="34" charset="0"/>
              </a:rPr>
              <a:t>niezgodne z celem konkursu lub zakładające realizację celów konkursu w minimalnym zakresie (liczba punktów z ogólnej oceny merytorycznej zadania określonej </a:t>
            </a:r>
            <a:br>
              <a:rPr lang="pl-PL" sz="2000" dirty="0">
                <a:latin typeface="Arial Narrow" panose="020B0606020202030204" pitchFamily="34" charset="0"/>
              </a:rPr>
            </a:br>
            <a:r>
              <a:rPr lang="pl-PL" sz="2000" dirty="0">
                <a:latin typeface="Arial Narrow" panose="020B0606020202030204" pitchFamily="34" charset="0"/>
              </a:rPr>
              <a:t>w Kryteriach oceny </a:t>
            </a:r>
            <a:r>
              <a:rPr lang="pl-PL" sz="2000" dirty="0" smtClean="0">
                <a:latin typeface="Arial Narrow" panose="020B0606020202030204" pitchFamily="34" charset="0"/>
              </a:rPr>
              <a:t>merytorycznej </a:t>
            </a:r>
            <a:r>
              <a:rPr lang="pl-PL" sz="2000" dirty="0">
                <a:latin typeface="Arial Narrow" panose="020B0606020202030204" pitchFamily="34" charset="0"/>
              </a:rPr>
              <a:t>jest mniejsza niż 10 punktów) zostaną odrzucone </a:t>
            </a:r>
            <a:br>
              <a:rPr lang="pl-PL" sz="2000" dirty="0">
                <a:latin typeface="Arial Narrow" panose="020B0606020202030204" pitchFamily="34" charset="0"/>
              </a:rPr>
            </a:br>
            <a:r>
              <a:rPr lang="pl-PL" sz="2000" dirty="0">
                <a:latin typeface="Arial Narrow" panose="020B0606020202030204" pitchFamily="34" charset="0"/>
              </a:rPr>
              <a:t>i nie podlegają dalszej ocenie. </a:t>
            </a:r>
            <a:endParaRPr lang="pl-PL" sz="2000" dirty="0" smtClean="0">
              <a:latin typeface="Arial Narrow" panose="020B0606020202030204" pitchFamily="34" charset="0"/>
            </a:endParaRPr>
          </a:p>
          <a:p>
            <a:pPr marL="342900" indent="-342900" algn="just">
              <a:buFontTx/>
              <a:buChar char="-"/>
            </a:pPr>
            <a:endParaRPr lang="pl-PL" sz="2000" dirty="0">
              <a:latin typeface="Arial Narrow" panose="020B0606020202030204" pitchFamily="34" charset="0"/>
            </a:endParaRPr>
          </a:p>
          <a:p>
            <a:pPr algn="just"/>
            <a:r>
              <a:rPr lang="pl-PL" sz="2000" dirty="0" smtClean="0">
                <a:latin typeface="Arial Narrow" panose="020B0606020202030204" pitchFamily="34" charset="0"/>
              </a:rPr>
              <a:t>- niespójne, </a:t>
            </a:r>
            <a:r>
              <a:rPr lang="pl-PL" sz="2000" dirty="0" smtClean="0">
                <a:solidFill>
                  <a:srgbClr val="FF0000"/>
                </a:solidFill>
                <a:latin typeface="Arial Narrow" panose="020B0606020202030204" pitchFamily="34" charset="0"/>
              </a:rPr>
              <a:t> </a:t>
            </a:r>
            <a:r>
              <a:rPr lang="pl-PL" sz="2000" dirty="0">
                <a:latin typeface="Arial Narrow" panose="020B0606020202030204" pitchFamily="34" charset="0"/>
              </a:rPr>
              <a:t>zostaną ocenione na niższą liczbę punktów lub odrzucone. </a:t>
            </a:r>
            <a:endParaRPr lang="pl-PL" sz="2000" dirty="0" smtClean="0">
              <a:latin typeface="Arial Narrow" panose="020B0606020202030204" pitchFamily="34" charset="0"/>
            </a:endParaRPr>
          </a:p>
          <a:p>
            <a:pPr marL="342900" indent="-342900" algn="just">
              <a:buFontTx/>
              <a:buChar char="-"/>
            </a:pPr>
            <a:endParaRPr lang="pl-PL" sz="2000" dirty="0">
              <a:latin typeface="Arial Narrow" panose="020B0606020202030204" pitchFamily="34" charset="0"/>
            </a:endParaRPr>
          </a:p>
          <a:p>
            <a:pPr algn="just"/>
            <a:r>
              <a:rPr lang="pl-PL" sz="2000" b="1" dirty="0" smtClean="0">
                <a:latin typeface="Arial Narrow" panose="020B0606020202030204" pitchFamily="34" charset="0"/>
              </a:rPr>
              <a:t>Od </a:t>
            </a:r>
            <a:r>
              <a:rPr lang="pl-PL" sz="2000" b="1" dirty="0">
                <a:latin typeface="Arial Narrow" panose="020B0606020202030204" pitchFamily="34" charset="0"/>
              </a:rPr>
              <a:t>decyzji o odrzuceniu oferty nie przysługuje odwołanie.</a:t>
            </a: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30</a:t>
            </a:fld>
            <a:endParaRPr lang="de-DE" dirty="0"/>
          </a:p>
        </p:txBody>
      </p:sp>
    </p:spTree>
    <p:extLst>
      <p:ext uri="{BB962C8B-B14F-4D97-AF65-F5344CB8AC3E}">
        <p14:creationId xmlns:p14="http://schemas.microsoft.com/office/powerpoint/2010/main" val="2569606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Kryteria oceny ofert</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20" y="2078931"/>
            <a:ext cx="8578024" cy="3477875"/>
          </a:xfrm>
          <a:prstGeom prst="rect">
            <a:avLst/>
          </a:prstGeom>
          <a:noFill/>
        </p:spPr>
        <p:txBody>
          <a:bodyPr wrap="square" rtlCol="0">
            <a:spAutoFit/>
          </a:bodyPr>
          <a:lstStyle/>
          <a:p>
            <a:pPr marL="342900" indent="-342900" algn="just">
              <a:buFont typeface="Wingdings" panose="05000000000000000000" pitchFamily="2" charset="2"/>
              <a:buChar char="§"/>
            </a:pPr>
            <a:r>
              <a:rPr lang="pl-PL" sz="2000" b="1" dirty="0" smtClean="0">
                <a:latin typeface="Arial Narrow" panose="020B0606020202030204" pitchFamily="34" charset="0"/>
              </a:rPr>
              <a:t>Ocena merytoryczna oferty:</a:t>
            </a:r>
          </a:p>
          <a:p>
            <a:pPr algn="just"/>
            <a:endParaRPr lang="pl-PL" sz="1000" dirty="0">
              <a:latin typeface="Arial Narrow" panose="020B0606020202030204" pitchFamily="34" charset="0"/>
            </a:endParaRPr>
          </a:p>
          <a:p>
            <a:pPr lvl="0" algn="just"/>
            <a:r>
              <a:rPr lang="pl-PL" sz="2000" dirty="0" smtClean="0">
                <a:latin typeface="Arial Narrow" panose="020B0606020202030204" pitchFamily="34" charset="0"/>
              </a:rPr>
              <a:t>5) Komisja </a:t>
            </a:r>
            <a:r>
              <a:rPr lang="pl-PL" sz="2000" dirty="0">
                <a:latin typeface="Arial Narrow" panose="020B0606020202030204" pitchFamily="34" charset="0"/>
              </a:rPr>
              <a:t>oceniająca ofertę weryfikuje także budżet </a:t>
            </a:r>
            <a:r>
              <a:rPr lang="pl-PL" sz="2000" dirty="0" smtClean="0">
                <a:latin typeface="Arial Narrow" panose="020B0606020202030204" pitchFamily="34" charset="0"/>
              </a:rPr>
              <a:t>poprzez </a:t>
            </a:r>
            <a:r>
              <a:rPr lang="pl-PL" sz="2000" dirty="0">
                <a:latin typeface="Arial Narrow" panose="020B0606020202030204" pitchFamily="34" charset="0"/>
              </a:rPr>
              <a:t>min</a:t>
            </a:r>
            <a:r>
              <a:rPr lang="pl-PL" sz="2000" dirty="0" smtClean="0">
                <a:latin typeface="Arial Narrow" panose="020B0606020202030204" pitchFamily="34" charset="0"/>
              </a:rPr>
              <a:t>.:</a:t>
            </a:r>
          </a:p>
          <a:p>
            <a:pPr lvl="0" algn="just"/>
            <a:endParaRPr lang="pl-PL" sz="2000" dirty="0">
              <a:latin typeface="Arial Narrow" panose="020B0606020202030204" pitchFamily="34" charset="0"/>
            </a:endParaRPr>
          </a:p>
          <a:p>
            <a:pPr algn="just"/>
            <a:r>
              <a:rPr lang="pl-PL" sz="2000" dirty="0">
                <a:latin typeface="Arial Narrow" panose="020B0606020202030204" pitchFamily="34" charset="0"/>
              </a:rPr>
              <a:t>-   wskazanie pozycji z kosztorysu objętych bądź też nie podlegających dofinansowaniu,</a:t>
            </a:r>
          </a:p>
          <a:p>
            <a:pPr marL="342900" indent="-342900" algn="just"/>
            <a:r>
              <a:rPr lang="pl-PL" sz="2000" dirty="0" smtClean="0">
                <a:latin typeface="Arial Narrow" panose="020B0606020202030204" pitchFamily="34" charset="0"/>
              </a:rPr>
              <a:t>- wskazanie </a:t>
            </a:r>
            <a:r>
              <a:rPr lang="pl-PL" sz="2000" dirty="0">
                <a:latin typeface="Arial Narrow" panose="020B0606020202030204" pitchFamily="34" charset="0"/>
              </a:rPr>
              <a:t>pozycji z kosztorysu, które otrzymają niższą niż wnioskowana kwota   dofinansowania wraz z określeniem tej kwoty</a:t>
            </a:r>
            <a:r>
              <a:rPr lang="pl-PL" sz="2000" dirty="0" smtClean="0">
                <a:latin typeface="Arial Narrow" panose="020B0606020202030204" pitchFamily="34" charset="0"/>
              </a:rPr>
              <a:t>.</a:t>
            </a:r>
          </a:p>
          <a:p>
            <a:pPr algn="just"/>
            <a:endParaRPr lang="pl-PL" sz="1000" dirty="0">
              <a:latin typeface="Arial Narrow" panose="020B0606020202030204" pitchFamily="34" charset="0"/>
            </a:endParaRPr>
          </a:p>
          <a:p>
            <a:pPr algn="just"/>
            <a:endParaRPr lang="pl-PL" sz="2000" dirty="0">
              <a:latin typeface="Arial Narrow" panose="020B0606020202030204" pitchFamily="34" charset="0"/>
            </a:endParaRPr>
          </a:p>
          <a:p>
            <a:pPr lvl="0" algn="just"/>
            <a:r>
              <a:rPr lang="pl-PL" sz="2000" dirty="0" smtClean="0">
                <a:latin typeface="Arial Narrow" panose="020B0606020202030204" pitchFamily="34" charset="0"/>
              </a:rPr>
              <a:t>6) Zadania </a:t>
            </a:r>
            <a:r>
              <a:rPr lang="pl-PL" sz="2000" dirty="0">
                <a:latin typeface="Arial Narrow" panose="020B0606020202030204" pitchFamily="34" charset="0"/>
              </a:rPr>
              <a:t>rekomendowane przez Komisję przedstawiane są Zarządowi </a:t>
            </a:r>
            <a:r>
              <a:rPr lang="pl-PL" sz="2000" dirty="0" smtClean="0">
                <a:latin typeface="Arial Narrow" panose="020B0606020202030204" pitchFamily="34" charset="0"/>
              </a:rPr>
              <a:t>Województwa </a:t>
            </a:r>
          </a:p>
          <a:p>
            <a:pPr lvl="0" algn="just"/>
            <a:r>
              <a:rPr lang="pl-PL" sz="2000" dirty="0" smtClean="0">
                <a:latin typeface="Arial Narrow" panose="020B0606020202030204" pitchFamily="34" charset="0"/>
              </a:rPr>
              <a:t>w </a:t>
            </a:r>
            <a:r>
              <a:rPr lang="pl-PL" sz="2000" dirty="0">
                <a:latin typeface="Arial Narrow" panose="020B0606020202030204" pitchFamily="34" charset="0"/>
              </a:rPr>
              <a:t>celu podjęcia uchwały w sprawie zlecenia zadań i przyznania na ich realizację określonych kwot dotacji</a:t>
            </a:r>
            <a:r>
              <a:rPr lang="pl-PL" sz="2000" dirty="0" smtClean="0">
                <a:latin typeface="Arial Narrow" panose="020B0606020202030204" pitchFamily="34" charset="0"/>
              </a:rPr>
              <a:t>.</a:t>
            </a:r>
            <a:endParaRPr lang="pl-PL" sz="2000" dirty="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31</a:t>
            </a:fld>
            <a:endParaRPr lang="de-DE" dirty="0"/>
          </a:p>
        </p:txBody>
      </p:sp>
    </p:spTree>
    <p:extLst>
      <p:ext uri="{BB962C8B-B14F-4D97-AF65-F5344CB8AC3E}">
        <p14:creationId xmlns:p14="http://schemas.microsoft.com/office/powerpoint/2010/main" val="3590602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altLang="en-US" sz="3200" b="1" dirty="0" smtClean="0">
                <a:latin typeface="+mj-lt"/>
                <a:ea typeface="+mj-ea"/>
                <a:cs typeface="+mj-cs"/>
              </a:rPr>
              <a:t>Zobowiązania oferentów</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20" y="2065283"/>
            <a:ext cx="8578024" cy="4555093"/>
          </a:xfrm>
          <a:prstGeom prst="rect">
            <a:avLst/>
          </a:prstGeom>
          <a:noFill/>
        </p:spPr>
        <p:txBody>
          <a:bodyPr wrap="square" rtlCol="0">
            <a:spAutoFit/>
          </a:bodyPr>
          <a:lstStyle/>
          <a:p>
            <a:pPr algn="just"/>
            <a:r>
              <a:rPr lang="pl-PL" sz="2000" b="1" dirty="0" smtClean="0">
                <a:latin typeface="Arial Narrow" panose="020B0606020202030204" pitchFamily="34" charset="0"/>
              </a:rPr>
              <a:t>1. </a:t>
            </a:r>
            <a:r>
              <a:rPr lang="pl-PL" sz="2000" dirty="0" smtClean="0">
                <a:latin typeface="Arial Narrow" panose="020B0606020202030204" pitchFamily="34" charset="0"/>
              </a:rPr>
              <a:t>Oferenci </a:t>
            </a:r>
            <a:r>
              <a:rPr lang="pl-PL" sz="2000" dirty="0">
                <a:latin typeface="Arial Narrow" panose="020B0606020202030204" pitchFamily="34" charset="0"/>
              </a:rPr>
              <a:t>przed podpisaniem umowy zobowiązani są do przedłożenia</a:t>
            </a:r>
            <a:r>
              <a:rPr lang="pl-PL" sz="2000" dirty="0" smtClean="0">
                <a:latin typeface="Arial Narrow" panose="020B0606020202030204" pitchFamily="34" charset="0"/>
              </a:rPr>
              <a:t>:</a:t>
            </a:r>
          </a:p>
          <a:p>
            <a:pPr algn="just"/>
            <a:endParaRPr lang="pl-PL" sz="1000" dirty="0">
              <a:latin typeface="Arial Narrow" panose="020B0606020202030204" pitchFamily="34" charset="0"/>
            </a:endParaRPr>
          </a:p>
          <a:p>
            <a:pPr marL="457200" indent="-457200" algn="just">
              <a:buAutoNum type="arabicParenR"/>
            </a:pPr>
            <a:r>
              <a:rPr lang="pl-PL" sz="2000" dirty="0" smtClean="0">
                <a:latin typeface="Arial Narrow" panose="020B0606020202030204" pitchFamily="34" charset="0"/>
              </a:rPr>
              <a:t>pisemnej </a:t>
            </a:r>
            <a:r>
              <a:rPr lang="pl-PL" sz="2000" dirty="0">
                <a:latin typeface="Arial Narrow" panose="020B0606020202030204" pitchFamily="34" charset="0"/>
              </a:rPr>
              <a:t>informacji o akceptacji kwoty dofinansowania</a:t>
            </a:r>
            <a:r>
              <a:rPr lang="pl-PL" sz="2000" dirty="0" smtClean="0">
                <a:latin typeface="Arial Narrow" panose="020B0606020202030204" pitchFamily="34" charset="0"/>
              </a:rPr>
              <a:t>,</a:t>
            </a:r>
          </a:p>
          <a:p>
            <a:pPr marL="457200" indent="-457200" algn="just">
              <a:buAutoNum type="arabicParenR"/>
            </a:pPr>
            <a:endParaRPr lang="pl-PL" sz="1000" dirty="0">
              <a:latin typeface="Arial Narrow" panose="020B0606020202030204" pitchFamily="34" charset="0"/>
            </a:endParaRPr>
          </a:p>
          <a:p>
            <a:pPr marL="457200" indent="-457200" algn="just">
              <a:buAutoNum type="arabicParenR" startAt="2"/>
            </a:pPr>
            <a:r>
              <a:rPr lang="pl-PL" sz="2000" dirty="0" smtClean="0">
                <a:latin typeface="Arial Narrow" panose="020B0606020202030204" pitchFamily="34" charset="0"/>
              </a:rPr>
              <a:t>zaktualizowanego </a:t>
            </a:r>
            <a:r>
              <a:rPr lang="pl-PL" sz="2000" dirty="0">
                <a:latin typeface="Arial Narrow" panose="020B0606020202030204" pitchFamily="34" charset="0"/>
              </a:rPr>
              <a:t>harmonogramu realizacji zadania (w przypadku takiej potrzeby</a:t>
            </a:r>
            <a:r>
              <a:rPr lang="pl-PL" sz="2000" dirty="0" smtClean="0">
                <a:latin typeface="Arial Narrow" panose="020B0606020202030204" pitchFamily="34" charset="0"/>
              </a:rPr>
              <a:t>)</a:t>
            </a:r>
          </a:p>
          <a:p>
            <a:pPr marL="457200" indent="-457200" algn="just">
              <a:buAutoNum type="arabicParenR" startAt="2"/>
            </a:pPr>
            <a:endParaRPr lang="pl-PL" sz="1000" dirty="0">
              <a:latin typeface="Arial Narrow" panose="020B0606020202030204" pitchFamily="34" charset="0"/>
            </a:endParaRPr>
          </a:p>
          <a:p>
            <a:pPr algn="just"/>
            <a:r>
              <a:rPr lang="pl-PL" sz="2000" dirty="0">
                <a:latin typeface="Arial Narrow" panose="020B0606020202030204" pitchFamily="34" charset="0"/>
              </a:rPr>
              <a:t>W zaktualizowanym harmonogramie realizacji zadania należy podać </a:t>
            </a:r>
            <a:r>
              <a:rPr lang="pl-PL" sz="2000" u="sng" dirty="0">
                <a:latin typeface="Arial Narrow" panose="020B0606020202030204" pitchFamily="34" charset="0"/>
              </a:rPr>
              <a:t>dokładne</a:t>
            </a:r>
            <a:r>
              <a:rPr lang="pl-PL" sz="2000" dirty="0">
                <a:latin typeface="Arial Narrow" panose="020B0606020202030204" pitchFamily="34" charset="0"/>
              </a:rPr>
              <a:t> terminy rozpoczęcia i zakończenia poszczególnych działań (tj. dzień – miesiąc - rok, od – do, godzina od-do) oraz liczbowe określenie skali działań planowanych przy realizacji zadania publicznego (tzn. miar adekwatnych dla danego zadania publicznego, np. liczba świadczeń udzielanych tygodniowo, miesięcznie, liczba adresatów</a:t>
            </a:r>
            <a:r>
              <a:rPr lang="pl-PL" sz="2000" dirty="0" smtClean="0">
                <a:latin typeface="Arial Narrow" panose="020B0606020202030204" pitchFamily="34" charset="0"/>
              </a:rPr>
              <a:t>),</a:t>
            </a:r>
          </a:p>
          <a:p>
            <a:pPr algn="just"/>
            <a:endParaRPr lang="pl-PL" sz="1000" dirty="0">
              <a:latin typeface="Arial Narrow" panose="020B0606020202030204" pitchFamily="34" charset="0"/>
            </a:endParaRPr>
          </a:p>
          <a:p>
            <a:pPr algn="just"/>
            <a:r>
              <a:rPr lang="pl-PL" sz="2000" dirty="0">
                <a:latin typeface="Arial Narrow" panose="020B0606020202030204" pitchFamily="34" charset="0"/>
              </a:rPr>
              <a:t>3) </a:t>
            </a:r>
            <a:r>
              <a:rPr lang="pl-PL" sz="2000" dirty="0" smtClean="0">
                <a:latin typeface="Arial Narrow" panose="020B0606020202030204" pitchFamily="34" charset="0"/>
              </a:rPr>
              <a:t> zaktualizowanego </a:t>
            </a:r>
            <a:r>
              <a:rPr lang="pl-PL" sz="2000" dirty="0">
                <a:latin typeface="Arial Narrow" panose="020B0606020202030204" pitchFamily="34" charset="0"/>
              </a:rPr>
              <a:t>kosztorysu realizacji zadania (w przypadku otrzymania dotacji niższej niż wnioskowana). </a:t>
            </a:r>
            <a:r>
              <a:rPr lang="pl-PL" sz="2000" b="1" dirty="0" smtClean="0">
                <a:latin typeface="Arial Narrow" panose="020B0606020202030204" pitchFamily="34" charset="0"/>
              </a:rPr>
              <a:t>Zmiana </a:t>
            </a:r>
            <a:r>
              <a:rPr lang="pl-PL" sz="2000" b="1" dirty="0">
                <a:latin typeface="Arial Narrow" panose="020B0606020202030204" pitchFamily="34" charset="0"/>
              </a:rPr>
              <a:t>kosztorysu nie może wpływać na</a:t>
            </a:r>
            <a:r>
              <a:rPr lang="pl-PL" sz="2000" dirty="0">
                <a:latin typeface="Arial Narrow" panose="020B0606020202030204" pitchFamily="34" charset="0"/>
              </a:rPr>
              <a:t> </a:t>
            </a:r>
            <a:r>
              <a:rPr lang="pl-PL" sz="2000" b="1" dirty="0">
                <a:latin typeface="Arial Narrow" panose="020B0606020202030204" pitchFamily="34" charset="0"/>
              </a:rPr>
              <a:t>charakter zadania</a:t>
            </a:r>
            <a:r>
              <a:rPr lang="pl-PL" sz="2000" dirty="0">
                <a:latin typeface="Arial Narrow" panose="020B0606020202030204" pitchFamily="34" charset="0"/>
              </a:rPr>
              <a:t>. Nie jest dopuszczalne wprowadzanie do zaktualizowanego kosztorysu innej kategorii kosztów niż wskazane w ofercie.</a:t>
            </a: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32</a:t>
            </a:fld>
            <a:endParaRPr lang="de-DE" dirty="0"/>
          </a:p>
        </p:txBody>
      </p:sp>
    </p:spTree>
    <p:extLst>
      <p:ext uri="{BB962C8B-B14F-4D97-AF65-F5344CB8AC3E}">
        <p14:creationId xmlns:p14="http://schemas.microsoft.com/office/powerpoint/2010/main" val="2759040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altLang="en-US" sz="3200" b="1" dirty="0" smtClean="0">
                <a:latin typeface="+mj-lt"/>
                <a:ea typeface="+mj-ea"/>
                <a:cs typeface="+mj-cs"/>
              </a:rPr>
              <a:t>Zobowiązania oferentów</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20" y="2065283"/>
            <a:ext cx="8657438" cy="3170099"/>
          </a:xfrm>
          <a:prstGeom prst="rect">
            <a:avLst/>
          </a:prstGeom>
          <a:noFill/>
        </p:spPr>
        <p:txBody>
          <a:bodyPr wrap="square" rtlCol="0">
            <a:spAutoFit/>
          </a:bodyPr>
          <a:lstStyle/>
          <a:p>
            <a:pPr algn="just"/>
            <a:r>
              <a:rPr lang="pl-PL" sz="2000" dirty="0" smtClean="0">
                <a:latin typeface="Arial Narrow" panose="020B0606020202030204" pitchFamily="34" charset="0"/>
              </a:rPr>
              <a:t>4) oświadczenia</a:t>
            </a:r>
            <a:r>
              <a:rPr lang="pl-PL" sz="2000" dirty="0">
                <a:latin typeface="Arial Narrow" panose="020B0606020202030204" pitchFamily="34" charset="0"/>
              </a:rPr>
              <a:t>, że dane podmiotu zawarte w stosownym rejestrze, są zgodne ze stanem prawnym i faktycznym na dzień podpisania umowy</a:t>
            </a:r>
            <a:r>
              <a:rPr lang="pl-PL" sz="2000" dirty="0" smtClean="0">
                <a:latin typeface="Arial Narrow" panose="020B0606020202030204" pitchFamily="34" charset="0"/>
              </a:rPr>
              <a:t>,</a:t>
            </a:r>
          </a:p>
          <a:p>
            <a:pPr algn="just"/>
            <a:endParaRPr lang="pl-PL" sz="2000" dirty="0">
              <a:latin typeface="Arial Narrow" panose="020B0606020202030204" pitchFamily="34" charset="0"/>
            </a:endParaRPr>
          </a:p>
          <a:p>
            <a:pPr algn="just"/>
            <a:r>
              <a:rPr lang="pl-PL" sz="2000" dirty="0" smtClean="0">
                <a:latin typeface="Arial Narrow" panose="020B0606020202030204" pitchFamily="34" charset="0"/>
              </a:rPr>
              <a:t>5) wydruku </a:t>
            </a:r>
            <a:r>
              <a:rPr lang="pl-PL" sz="2000" dirty="0">
                <a:latin typeface="Arial Narrow" panose="020B0606020202030204" pitchFamily="34" charset="0"/>
              </a:rPr>
              <a:t>z systemu bankowego lub innego dokumentu potwierdzającego numer konta na który ma zostać przekazana </a:t>
            </a:r>
            <a:r>
              <a:rPr lang="pl-PL" sz="2000" dirty="0" smtClean="0">
                <a:latin typeface="Arial Narrow" panose="020B0606020202030204" pitchFamily="34" charset="0"/>
              </a:rPr>
              <a:t>dotacja,</a:t>
            </a:r>
          </a:p>
          <a:p>
            <a:endParaRPr lang="pl-PL" sz="2000" dirty="0">
              <a:latin typeface="Arial Narrow" panose="020B0606020202030204" pitchFamily="34" charset="0"/>
            </a:endParaRPr>
          </a:p>
          <a:p>
            <a:pPr algn="just"/>
            <a:r>
              <a:rPr lang="pl-PL" sz="2000" b="1" dirty="0" smtClean="0">
                <a:latin typeface="Arial Narrow" panose="020B0606020202030204" pitchFamily="34" charset="0"/>
              </a:rPr>
              <a:t>2. </a:t>
            </a:r>
            <a:r>
              <a:rPr lang="pl-PL" sz="2000" dirty="0" smtClean="0">
                <a:latin typeface="Arial Narrow" panose="020B0606020202030204" pitchFamily="34" charset="0"/>
              </a:rPr>
              <a:t>Nieprzedłożenie wyżej wymienionych dokumentów w</a:t>
            </a:r>
            <a:r>
              <a:rPr lang="pl-PL" sz="2000" dirty="0" smtClean="0">
                <a:solidFill>
                  <a:srgbClr val="FF0000"/>
                </a:solidFill>
                <a:latin typeface="Arial Narrow" panose="020B0606020202030204" pitchFamily="34" charset="0"/>
              </a:rPr>
              <a:t> </a:t>
            </a:r>
            <a:r>
              <a:rPr lang="pl-PL" sz="2000" dirty="0">
                <a:latin typeface="Arial Narrow" panose="020B0606020202030204" pitchFamily="34" charset="0"/>
              </a:rPr>
              <a:t>terminie określonym w piśmie informującym o przyznaniu dotacji, Zarząd Województwa traktuje jako rezygnację z przyznanej dotacji.</a:t>
            </a:r>
          </a:p>
          <a:p>
            <a:endParaRPr lang="pl-PL" sz="2000" dirty="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33</a:t>
            </a:fld>
            <a:endParaRPr lang="de-DE" dirty="0"/>
          </a:p>
        </p:txBody>
      </p:sp>
    </p:spTree>
    <p:extLst>
      <p:ext uri="{BB962C8B-B14F-4D97-AF65-F5344CB8AC3E}">
        <p14:creationId xmlns:p14="http://schemas.microsoft.com/office/powerpoint/2010/main" val="3488874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altLang="en-US" sz="3200" b="1" dirty="0" smtClean="0">
                <a:latin typeface="+mj-lt"/>
                <a:ea typeface="+mj-ea"/>
                <a:cs typeface="+mj-cs"/>
              </a:rPr>
              <a:t>Zobowiązania oferentów</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94771" y="2065283"/>
            <a:ext cx="8605588" cy="4401205"/>
          </a:xfrm>
          <a:prstGeom prst="rect">
            <a:avLst/>
          </a:prstGeom>
          <a:noFill/>
        </p:spPr>
        <p:txBody>
          <a:bodyPr wrap="square" rtlCol="0">
            <a:spAutoFit/>
          </a:bodyPr>
          <a:lstStyle/>
          <a:p>
            <a:pPr algn="just"/>
            <a:r>
              <a:rPr lang="pl-PL" sz="2000" b="1" dirty="0" smtClean="0">
                <a:latin typeface="Arial Narrow" panose="020B0606020202030204" pitchFamily="34" charset="0"/>
              </a:rPr>
              <a:t>3. </a:t>
            </a:r>
            <a:r>
              <a:rPr lang="pl-PL" sz="2000" dirty="0" smtClean="0">
                <a:latin typeface="Arial Narrow" panose="020B0606020202030204" pitchFamily="34" charset="0"/>
              </a:rPr>
              <a:t>Zarząd </a:t>
            </a:r>
            <a:r>
              <a:rPr lang="pl-PL" sz="2000" dirty="0">
                <a:latin typeface="Arial Narrow" panose="020B0606020202030204" pitchFamily="34" charset="0"/>
              </a:rPr>
              <a:t>Województwa może odmówić podpisania umowy z podmiotem wyłonionym </a:t>
            </a:r>
            <a:r>
              <a:rPr lang="pl-PL" sz="2000" dirty="0" smtClean="0">
                <a:latin typeface="Arial Narrow" panose="020B0606020202030204" pitchFamily="34" charset="0"/>
              </a:rPr>
              <a:t/>
            </a:r>
            <a:br>
              <a:rPr lang="pl-PL" sz="2000" dirty="0" smtClean="0">
                <a:latin typeface="Arial Narrow" panose="020B0606020202030204" pitchFamily="34" charset="0"/>
              </a:rPr>
            </a:br>
            <a:r>
              <a:rPr lang="pl-PL" sz="2000" dirty="0" smtClean="0">
                <a:latin typeface="Arial Narrow" panose="020B0606020202030204" pitchFamily="34" charset="0"/>
              </a:rPr>
              <a:t>w </a:t>
            </a:r>
            <a:r>
              <a:rPr lang="pl-PL" sz="2000" dirty="0">
                <a:latin typeface="Arial Narrow" panose="020B0606020202030204" pitchFamily="34" charset="0"/>
              </a:rPr>
              <a:t>konkursie w przypadku, gdy:</a:t>
            </a:r>
          </a:p>
          <a:p>
            <a:pPr algn="just"/>
            <a:r>
              <a:rPr lang="pl-PL" sz="2000" dirty="0">
                <a:latin typeface="Arial Narrow" panose="020B0606020202030204" pitchFamily="34" charset="0"/>
              </a:rPr>
              <a:t>1) </a:t>
            </a:r>
            <a:r>
              <a:rPr lang="pl-PL" sz="2000" dirty="0" smtClean="0">
                <a:latin typeface="Arial Narrow" panose="020B0606020202030204" pitchFamily="34" charset="0"/>
              </a:rPr>
              <a:t>podmiot </a:t>
            </a:r>
            <a:r>
              <a:rPr lang="pl-PL" sz="2000" dirty="0">
                <a:latin typeface="Arial Narrow" panose="020B0606020202030204" pitchFamily="34" charset="0"/>
              </a:rPr>
              <a:t>utraci zdolność do czynności prawnych,</a:t>
            </a:r>
          </a:p>
          <a:p>
            <a:pPr algn="just"/>
            <a:r>
              <a:rPr lang="pl-PL" sz="2000" dirty="0" smtClean="0">
                <a:latin typeface="Arial Narrow" panose="020B0606020202030204" pitchFamily="34" charset="0"/>
              </a:rPr>
              <a:t>2) zostaną </a:t>
            </a:r>
            <a:r>
              <a:rPr lang="pl-PL" sz="2000" dirty="0">
                <a:latin typeface="Arial Narrow" panose="020B0606020202030204" pitchFamily="34" charset="0"/>
              </a:rPr>
              <a:t>ujawnione nieznane wcześniej okoliczności podważające wiarygodność merytoryczną  lub finansową podmiotu,</a:t>
            </a:r>
          </a:p>
          <a:p>
            <a:pPr algn="just"/>
            <a:r>
              <a:rPr lang="pl-PL" sz="2000" dirty="0">
                <a:latin typeface="Arial Narrow" panose="020B0606020202030204" pitchFamily="34" charset="0"/>
              </a:rPr>
              <a:t>3) zakres merytoryczny lub finansowy realizacji zadania (po aktualizacji harmonogramu i kosztorysu) znacząco się różni od przedstawionego w ofercie </a:t>
            </a:r>
            <a:r>
              <a:rPr lang="pl-PL" sz="2000" dirty="0" smtClean="0">
                <a:latin typeface="Arial Narrow" panose="020B0606020202030204" pitchFamily="34" charset="0"/>
              </a:rPr>
              <a:t>.</a:t>
            </a:r>
          </a:p>
          <a:p>
            <a:pPr algn="just"/>
            <a:endParaRPr lang="pl-PL" sz="2000" dirty="0">
              <a:latin typeface="Arial Narrow" panose="020B0606020202030204" pitchFamily="34" charset="0"/>
            </a:endParaRPr>
          </a:p>
          <a:p>
            <a:pPr algn="just"/>
            <a:r>
              <a:rPr lang="pl-PL" sz="2000" dirty="0">
                <a:latin typeface="Arial Narrow" panose="020B0606020202030204" pitchFamily="34" charset="0"/>
              </a:rPr>
              <a:t> </a:t>
            </a:r>
            <a:r>
              <a:rPr lang="pl-PL" sz="2000" b="1" dirty="0">
                <a:latin typeface="Arial Narrow" panose="020B0606020202030204" pitchFamily="34" charset="0"/>
              </a:rPr>
              <a:t>4.</a:t>
            </a:r>
            <a:r>
              <a:rPr lang="pl-PL" sz="2000" dirty="0">
                <a:latin typeface="Arial Narrow" panose="020B0606020202030204" pitchFamily="34" charset="0"/>
              </a:rPr>
              <a:t> W przypadku przyznania dotacji niższej niż wnioskowana, podmiot musi zachować udział własny minimum 10% wartości zadania po korekcie. W przypadku deklarowanego </a:t>
            </a:r>
            <a:r>
              <a:rPr lang="pl-PL" sz="2000" dirty="0" smtClean="0">
                <a:latin typeface="Arial Narrow" panose="020B0606020202030204" pitchFamily="34" charset="0"/>
              </a:rPr>
              <a:t/>
            </a:r>
            <a:br>
              <a:rPr lang="pl-PL" sz="2000" dirty="0" smtClean="0">
                <a:latin typeface="Arial Narrow" panose="020B0606020202030204" pitchFamily="34" charset="0"/>
              </a:rPr>
            </a:br>
            <a:r>
              <a:rPr lang="pl-PL" sz="2000" dirty="0" smtClean="0">
                <a:latin typeface="Arial Narrow" panose="020B0606020202030204" pitchFamily="34" charset="0"/>
              </a:rPr>
              <a:t>w </a:t>
            </a:r>
            <a:r>
              <a:rPr lang="pl-PL" sz="2000" dirty="0">
                <a:latin typeface="Arial Narrow" panose="020B0606020202030204" pitchFamily="34" charset="0"/>
              </a:rPr>
              <a:t>pierwotnej ofercie udziału własnego wyższego niż 10 % kosztów zadania, wówczas </a:t>
            </a:r>
            <a:r>
              <a:rPr lang="pl-PL" sz="2000" dirty="0" smtClean="0">
                <a:latin typeface="Arial Narrow" panose="020B0606020202030204" pitchFamily="34" charset="0"/>
              </a:rPr>
              <a:t/>
            </a:r>
            <a:br>
              <a:rPr lang="pl-PL" sz="2000" dirty="0" smtClean="0">
                <a:latin typeface="Arial Narrow" panose="020B0606020202030204" pitchFamily="34" charset="0"/>
              </a:rPr>
            </a:br>
            <a:r>
              <a:rPr lang="pl-PL" sz="2000" dirty="0" smtClean="0">
                <a:latin typeface="Arial Narrow" panose="020B0606020202030204" pitchFamily="34" charset="0"/>
              </a:rPr>
              <a:t>w </a:t>
            </a:r>
            <a:r>
              <a:rPr lang="pl-PL" sz="2000" dirty="0">
                <a:latin typeface="Arial Narrow" panose="020B0606020202030204" pitchFamily="34" charset="0"/>
              </a:rPr>
              <a:t>uaktualnionym kosztorysie zadania ten pierwotnie deklarowany procentowy udział środków własnych do kosztów zadania po korekcie musi być zachowany.</a:t>
            </a:r>
          </a:p>
          <a:p>
            <a:endParaRPr lang="pl-PL" sz="2000" dirty="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34</a:t>
            </a:fld>
            <a:endParaRPr lang="de-DE" dirty="0"/>
          </a:p>
        </p:txBody>
      </p:sp>
    </p:spTree>
    <p:extLst>
      <p:ext uri="{BB962C8B-B14F-4D97-AF65-F5344CB8AC3E}">
        <p14:creationId xmlns:p14="http://schemas.microsoft.com/office/powerpoint/2010/main" val="3174817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Realizacja zadania</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94770" y="2078931"/>
            <a:ext cx="8526173" cy="4401205"/>
          </a:xfrm>
          <a:prstGeom prst="rect">
            <a:avLst/>
          </a:prstGeom>
          <a:noFill/>
        </p:spPr>
        <p:txBody>
          <a:bodyPr wrap="square" rtlCol="0">
            <a:spAutoFit/>
          </a:bodyPr>
          <a:lstStyle/>
          <a:p>
            <a:pPr marL="342900" lvl="0" indent="-342900" algn="just">
              <a:buFont typeface="Wingdings" panose="05000000000000000000" pitchFamily="2" charset="2"/>
              <a:buChar char="§"/>
            </a:pPr>
            <a:r>
              <a:rPr lang="pl-PL" sz="2000" dirty="0">
                <a:latin typeface="Arial Narrow" panose="020B0606020202030204" pitchFamily="34" charset="0"/>
              </a:rPr>
              <a:t>Zleceniobiorca zobowiązany jest do bieżącego informowania Zleceniodawcy w formie pisemnej o wszelkich zmianach dotyczących podmiotu wnioskującego (zmiana osób zarządzających, siedziby, numeru rachunku bankowego itp</a:t>
            </a:r>
            <a:r>
              <a:rPr lang="pl-PL" sz="2000" dirty="0" smtClean="0">
                <a:latin typeface="Arial Narrow" panose="020B0606020202030204" pitchFamily="34" charset="0"/>
              </a:rPr>
              <a:t>.).</a:t>
            </a:r>
          </a:p>
          <a:p>
            <a:pPr marL="342900" lvl="0" indent="-342900" algn="just">
              <a:buFont typeface="Wingdings" panose="05000000000000000000" pitchFamily="2" charset="2"/>
              <a:buChar char="§"/>
            </a:pPr>
            <a:endParaRPr lang="pl-PL" sz="2000" dirty="0">
              <a:latin typeface="Arial Narrow" panose="020B0606020202030204" pitchFamily="34" charset="0"/>
            </a:endParaRPr>
          </a:p>
          <a:p>
            <a:pPr marL="342900" lvl="0" indent="-342900" algn="just">
              <a:buFont typeface="Wingdings" panose="05000000000000000000" pitchFamily="2" charset="2"/>
              <a:buChar char="§"/>
            </a:pPr>
            <a:r>
              <a:rPr lang="pl-PL" sz="2000" dirty="0">
                <a:latin typeface="Arial Narrow" panose="020B0606020202030204" pitchFamily="34" charset="0"/>
              </a:rPr>
              <a:t>Podpisując umowę Zleceniobiorca zobowiązuje się do wykonania zadania, które zostało przyjęte do realizacji. Oznacza to, że </a:t>
            </a:r>
            <a:r>
              <a:rPr lang="pl-PL" sz="2000" b="1" dirty="0">
                <a:latin typeface="Arial Narrow" panose="020B0606020202030204" pitchFamily="34" charset="0"/>
              </a:rPr>
              <a:t>niedopuszczalne jest dokonywanie zmian rzeczowych oraz finansowych w kosztorysie zadania </a:t>
            </a:r>
            <a:r>
              <a:rPr lang="pl-PL" sz="2000" dirty="0">
                <a:latin typeface="Arial Narrow" panose="020B0606020202030204" pitchFamily="34" charset="0"/>
              </a:rPr>
              <a:t>bez uzgodnienia </a:t>
            </a:r>
            <a:r>
              <a:rPr lang="pl-PL" sz="2000" dirty="0" smtClean="0">
                <a:latin typeface="Arial Narrow" panose="020B0606020202030204" pitchFamily="34" charset="0"/>
              </a:rPr>
              <a:t/>
            </a:r>
            <a:br>
              <a:rPr lang="pl-PL" sz="2000" dirty="0" smtClean="0">
                <a:latin typeface="Arial Narrow" panose="020B0606020202030204" pitchFamily="34" charset="0"/>
              </a:rPr>
            </a:br>
            <a:r>
              <a:rPr lang="pl-PL" sz="2000" dirty="0" smtClean="0">
                <a:latin typeface="Arial Narrow" panose="020B0606020202030204" pitchFamily="34" charset="0"/>
              </a:rPr>
              <a:t>z </a:t>
            </a:r>
            <a:r>
              <a:rPr lang="pl-PL" sz="2000" dirty="0">
                <a:latin typeface="Arial Narrow" panose="020B0606020202030204" pitchFamily="34" charset="0"/>
              </a:rPr>
              <a:t>Regionalnym Ośrodkiem Polityki Społecznej w Rzeszowie. Zmiany zakresu również te niezależne od Wykonawcy – wymagają aneksu do umowy. </a:t>
            </a:r>
            <a:endParaRPr lang="pl-PL" sz="2000" dirty="0" smtClean="0">
              <a:latin typeface="Arial Narrow" panose="020B0606020202030204" pitchFamily="34" charset="0"/>
            </a:endParaRPr>
          </a:p>
          <a:p>
            <a:pPr marL="342900" lvl="0" indent="-342900" algn="just">
              <a:buFont typeface="Wingdings" panose="05000000000000000000" pitchFamily="2" charset="2"/>
              <a:buChar char="§"/>
            </a:pPr>
            <a:endParaRPr lang="pl-PL" sz="2000" dirty="0" smtClean="0">
              <a:latin typeface="Arial Narrow" panose="020B0606020202030204" pitchFamily="34" charset="0"/>
            </a:endParaRPr>
          </a:p>
          <a:p>
            <a:pPr marL="342900" lvl="0" indent="-342900" algn="just"/>
            <a:r>
              <a:rPr lang="pl-PL" sz="2000" dirty="0" smtClean="0">
                <a:latin typeface="Arial Narrow" panose="020B0606020202030204" pitchFamily="34" charset="0"/>
              </a:rPr>
              <a:t>      O</a:t>
            </a:r>
            <a:r>
              <a:rPr lang="pl-PL" sz="2000" dirty="0">
                <a:latin typeface="Arial Narrow" panose="020B0606020202030204" pitchFamily="34" charset="0"/>
              </a:rPr>
              <a:t> wszelkich zmianach </a:t>
            </a:r>
            <a:r>
              <a:rPr lang="pl-PL" sz="2000" dirty="0" smtClean="0">
                <a:latin typeface="Arial Narrow" panose="020B0606020202030204" pitchFamily="34" charset="0"/>
              </a:rPr>
              <a:t>w </a:t>
            </a:r>
            <a:r>
              <a:rPr lang="pl-PL" sz="2000" dirty="0">
                <a:latin typeface="Arial Narrow" panose="020B0606020202030204" pitchFamily="34" charset="0"/>
              </a:rPr>
              <a:t>zadaniu należy informować ROPS Rzeszów niezwłocznie, tak, aby możliwe było </a:t>
            </a:r>
            <a:r>
              <a:rPr lang="pl-PL" sz="2000" dirty="0" smtClean="0">
                <a:latin typeface="Arial Narrow" panose="020B0606020202030204" pitchFamily="34" charset="0"/>
              </a:rPr>
              <a:t> zawarcie </a:t>
            </a:r>
            <a:r>
              <a:rPr lang="pl-PL" sz="2000" dirty="0">
                <a:latin typeface="Arial Narrow" panose="020B0606020202030204" pitchFamily="34" charset="0"/>
              </a:rPr>
              <a:t>aneksu </a:t>
            </a:r>
            <a:r>
              <a:rPr lang="pl-PL" sz="2000" b="1" dirty="0">
                <a:latin typeface="Arial Narrow" panose="020B0606020202030204" pitchFamily="34" charset="0"/>
              </a:rPr>
              <a:t>przed zaistnieniem zmiany</a:t>
            </a:r>
            <a:r>
              <a:rPr lang="pl-PL" sz="2000" dirty="0">
                <a:latin typeface="Arial Narrow" panose="020B0606020202030204" pitchFamily="34" charset="0"/>
              </a:rPr>
              <a:t>.</a:t>
            </a:r>
          </a:p>
          <a:p>
            <a:pPr algn="just"/>
            <a:endParaRPr lang="pl-PL" sz="2000" dirty="0">
              <a:latin typeface="Arial Narrow" panose="020B0606020202030204" pitchFamily="34" charset="0"/>
            </a:endParaRPr>
          </a:p>
          <a:p>
            <a:endParaRPr lang="pl-PL" sz="2000" dirty="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35</a:t>
            </a:fld>
            <a:endParaRPr lang="de-DE" dirty="0"/>
          </a:p>
        </p:txBody>
      </p:sp>
    </p:spTree>
    <p:extLst>
      <p:ext uri="{BB962C8B-B14F-4D97-AF65-F5344CB8AC3E}">
        <p14:creationId xmlns:p14="http://schemas.microsoft.com/office/powerpoint/2010/main" val="823388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Realizacja zadania</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94770" y="2065283"/>
            <a:ext cx="8526173" cy="3477875"/>
          </a:xfrm>
          <a:prstGeom prst="rect">
            <a:avLst/>
          </a:prstGeom>
          <a:noFill/>
        </p:spPr>
        <p:txBody>
          <a:bodyPr wrap="square" rtlCol="0">
            <a:spAutoFit/>
          </a:bodyPr>
          <a:lstStyle/>
          <a:p>
            <a:pPr marL="342900" lvl="0" indent="-342900" algn="just">
              <a:buFont typeface="Wingdings" panose="05000000000000000000" pitchFamily="2" charset="2"/>
              <a:buChar char="§"/>
            </a:pPr>
            <a:r>
              <a:rPr lang="pl-PL" sz="2000" dirty="0">
                <a:latin typeface="Arial Narrow" panose="020B0606020202030204" pitchFamily="34" charset="0"/>
              </a:rPr>
              <a:t>Zleceniobiorca zobowiązany jest do poinformowania Zleceniodawcy w formie pisemnej </a:t>
            </a:r>
            <a:br>
              <a:rPr lang="pl-PL" sz="2000" dirty="0">
                <a:latin typeface="Arial Narrow" panose="020B0606020202030204" pitchFamily="34" charset="0"/>
              </a:rPr>
            </a:br>
            <a:r>
              <a:rPr lang="pl-PL" sz="2000" dirty="0">
                <a:latin typeface="Arial Narrow" panose="020B0606020202030204" pitchFamily="34" charset="0"/>
              </a:rPr>
              <a:t>o wszystkich zmianach dotyczących </a:t>
            </a:r>
            <a:r>
              <a:rPr lang="pl-PL" sz="2000" u="sng" dirty="0">
                <a:latin typeface="Arial Narrow" panose="020B0606020202030204" pitchFamily="34" charset="0"/>
              </a:rPr>
              <a:t>harmonogramu</a:t>
            </a:r>
            <a:r>
              <a:rPr lang="pl-PL" sz="2000" dirty="0">
                <a:latin typeface="Arial Narrow" panose="020B0606020202030204" pitchFamily="34" charset="0"/>
              </a:rPr>
              <a:t> realizacji zadania. Zmiana wymaga przedłożenia aktualnego harmonogramu oraz pisemnej akceptacji ze strony zleceniodawcy.</a:t>
            </a:r>
          </a:p>
          <a:p>
            <a:pPr algn="just"/>
            <a:endParaRPr lang="pl-PL" sz="2000" dirty="0">
              <a:latin typeface="Arial Narrow" panose="020B0606020202030204" pitchFamily="34" charset="0"/>
            </a:endParaRPr>
          </a:p>
          <a:p>
            <a:pPr marL="342900" indent="-342900" algn="just">
              <a:buFont typeface="Wingdings" panose="05000000000000000000" pitchFamily="2" charset="2"/>
              <a:buChar char="§"/>
            </a:pPr>
            <a:r>
              <a:rPr lang="pl-PL" sz="2000" dirty="0">
                <a:latin typeface="Arial Narrow" panose="020B0606020202030204" pitchFamily="34" charset="0"/>
              </a:rPr>
              <a:t>Zleceniobiorca zobowiązany jest do poinformowania Zleceniodawcy w formie pisemnej </a:t>
            </a:r>
            <a:br>
              <a:rPr lang="pl-PL" sz="2000" dirty="0">
                <a:latin typeface="Arial Narrow" panose="020B0606020202030204" pitchFamily="34" charset="0"/>
              </a:rPr>
            </a:br>
            <a:r>
              <a:rPr lang="pl-PL" sz="2000" dirty="0">
                <a:latin typeface="Arial Narrow" panose="020B0606020202030204" pitchFamily="34" charset="0"/>
              </a:rPr>
              <a:t>o wszystkich zmianach dotyczących </a:t>
            </a:r>
            <a:r>
              <a:rPr lang="pl-PL" sz="2000" u="sng" dirty="0">
                <a:latin typeface="Arial Narrow" panose="020B0606020202030204" pitchFamily="34" charset="0"/>
              </a:rPr>
              <a:t>osób zaangażowanych</a:t>
            </a:r>
            <a:r>
              <a:rPr lang="pl-PL" sz="2000" dirty="0">
                <a:latin typeface="Arial Narrow" panose="020B0606020202030204" pitchFamily="34" charset="0"/>
              </a:rPr>
              <a:t> w merytoryczne wykonanie zadania.  Zmiana wymaga przedłożenia aktualnych CV oraz pisemnej akceptacji ze strony zleceniodawcy. Kwalifikacje nowego realizatora zadania nie mogą odbiegać od kwalifikacji realizatora przedstawionego w ofercie realizacji zadania </a:t>
            </a:r>
            <a:r>
              <a:rPr lang="pl-PL" sz="2000" dirty="0" smtClean="0">
                <a:latin typeface="Arial Narrow" panose="020B0606020202030204" pitchFamily="34" charset="0"/>
              </a:rPr>
              <a:t>publicznego.</a:t>
            </a:r>
            <a:endParaRPr lang="pl-PL" sz="2000" dirty="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36</a:t>
            </a:fld>
            <a:endParaRPr lang="de-DE" dirty="0"/>
          </a:p>
        </p:txBody>
      </p:sp>
    </p:spTree>
    <p:extLst>
      <p:ext uri="{BB962C8B-B14F-4D97-AF65-F5344CB8AC3E}">
        <p14:creationId xmlns:p14="http://schemas.microsoft.com/office/powerpoint/2010/main" val="297871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Realizacja zadania</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94770" y="2065283"/>
            <a:ext cx="8526173" cy="3785652"/>
          </a:xfrm>
          <a:prstGeom prst="rect">
            <a:avLst/>
          </a:prstGeom>
          <a:noFill/>
        </p:spPr>
        <p:txBody>
          <a:bodyPr wrap="square" rtlCol="0">
            <a:spAutoFit/>
          </a:bodyPr>
          <a:lstStyle/>
          <a:p>
            <a:pPr marL="342900" lvl="0" indent="-342900" algn="just">
              <a:buFont typeface="Wingdings" panose="05000000000000000000" pitchFamily="2" charset="2"/>
              <a:buChar char="§"/>
            </a:pPr>
            <a:r>
              <a:rPr lang="pl-PL" sz="2000" dirty="0">
                <a:latin typeface="Arial Narrow" panose="020B0606020202030204" pitchFamily="34" charset="0"/>
              </a:rPr>
              <a:t>Wydatki poniesione </a:t>
            </a:r>
            <a:r>
              <a:rPr lang="pl-PL" sz="2000" dirty="0" smtClean="0">
                <a:latin typeface="Arial Narrow" panose="020B0606020202030204" pitchFamily="34" charset="0"/>
              </a:rPr>
              <a:t>przed </a:t>
            </a:r>
            <a:r>
              <a:rPr lang="pl-PL" sz="2000" dirty="0">
                <a:latin typeface="Arial Narrow" panose="020B0606020202030204" pitchFamily="34" charset="0"/>
              </a:rPr>
              <a:t>datą podpisania umowy i po terminie określonym w harmonogramie jako koniec realizacji zadania uznane zostaną za niekwalifikowane. Wydatki dotyczące składek </a:t>
            </a:r>
            <a:r>
              <a:rPr lang="pl-PL" sz="2000" dirty="0" smtClean="0">
                <a:latin typeface="Arial Narrow" panose="020B0606020202030204" pitchFamily="34" charset="0"/>
              </a:rPr>
              <a:t>na ubezpieczenie </a:t>
            </a:r>
            <a:r>
              <a:rPr lang="pl-PL" sz="2000" dirty="0">
                <a:latin typeface="Arial Narrow" panose="020B0606020202030204" pitchFamily="34" charset="0"/>
              </a:rPr>
              <a:t>społeczne, zdrowotne oraz zobowiązania wobec urzędu skarbowego winny być także uregulowane w terminie realizacji zadania określonego w umowie</a:t>
            </a:r>
            <a:r>
              <a:rPr lang="pl-PL" sz="2000" dirty="0" smtClean="0">
                <a:latin typeface="Arial Narrow" panose="020B0606020202030204" pitchFamily="34" charset="0"/>
              </a:rPr>
              <a:t>.</a:t>
            </a:r>
          </a:p>
          <a:p>
            <a:pPr lvl="0" algn="just"/>
            <a:endParaRPr lang="pl-PL" sz="2000" dirty="0" smtClean="0">
              <a:latin typeface="Arial Narrow" panose="020B0606020202030204" pitchFamily="34" charset="0"/>
            </a:endParaRPr>
          </a:p>
          <a:p>
            <a:pPr lvl="0" algn="just"/>
            <a:r>
              <a:rPr lang="pl-PL" sz="2000" dirty="0" smtClean="0"/>
              <a:t>- </a:t>
            </a:r>
            <a:r>
              <a:rPr lang="pl-PL" sz="2000" dirty="0" smtClean="0">
                <a:latin typeface="Arial Narrow" panose="020B0606020202030204" pitchFamily="34" charset="0"/>
              </a:rPr>
              <a:t>Wszystkie </a:t>
            </a:r>
            <a:r>
              <a:rPr lang="pl-PL" sz="2000" dirty="0">
                <a:latin typeface="Arial Narrow" panose="020B0606020202030204" pitchFamily="34" charset="0"/>
              </a:rPr>
              <a:t>faktury/rachunki dotyczące realizowanego </a:t>
            </a:r>
            <a:r>
              <a:rPr lang="pl-PL" sz="2000" dirty="0" smtClean="0">
                <a:latin typeface="Arial Narrow" panose="020B0606020202030204" pitchFamily="34" charset="0"/>
              </a:rPr>
              <a:t>zadania </a:t>
            </a:r>
            <a:r>
              <a:rPr lang="pl-PL" sz="2000" dirty="0">
                <a:latin typeface="Arial Narrow" panose="020B0606020202030204" pitchFamily="34" charset="0"/>
              </a:rPr>
              <a:t>muszą być wystawione wyłącznie na danego Zleceniobiorcę.</a:t>
            </a:r>
          </a:p>
          <a:p>
            <a:pPr algn="just"/>
            <a:r>
              <a:rPr lang="pl-PL" sz="2000" dirty="0">
                <a:latin typeface="Arial Narrow" panose="020B0606020202030204" pitchFamily="34" charset="0"/>
              </a:rPr>
              <a:t>	</a:t>
            </a:r>
          </a:p>
          <a:p>
            <a:pPr lvl="0" algn="just"/>
            <a:r>
              <a:rPr lang="pl-PL" sz="2000" dirty="0" smtClean="0">
                <a:latin typeface="Arial Narrow" panose="020B0606020202030204" pitchFamily="34" charset="0"/>
              </a:rPr>
              <a:t>- Udokumentowane </a:t>
            </a:r>
            <a:r>
              <a:rPr lang="pl-PL" sz="2000" dirty="0">
                <a:latin typeface="Arial Narrow" panose="020B0606020202030204" pitchFamily="34" charset="0"/>
              </a:rPr>
              <a:t>muszą być wszystkie wydatki – zarówno te ponoszone ze środków dotacji, jak i po stronie wkładu własnego.</a:t>
            </a:r>
          </a:p>
          <a:p>
            <a:pPr algn="just"/>
            <a:r>
              <a:rPr lang="pl-PL" sz="2000" dirty="0">
                <a:latin typeface="Arial Narrow" panose="020B0606020202030204" pitchFamily="34" charset="0"/>
              </a:rPr>
              <a:t> </a:t>
            </a: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37</a:t>
            </a:fld>
            <a:endParaRPr lang="de-DE" dirty="0"/>
          </a:p>
        </p:txBody>
      </p:sp>
    </p:spTree>
    <p:extLst>
      <p:ext uri="{BB962C8B-B14F-4D97-AF65-F5344CB8AC3E}">
        <p14:creationId xmlns:p14="http://schemas.microsoft.com/office/powerpoint/2010/main" val="412186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Realizacja zadania</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94770" y="2065283"/>
            <a:ext cx="8526173" cy="3785652"/>
          </a:xfrm>
          <a:prstGeom prst="rect">
            <a:avLst/>
          </a:prstGeom>
          <a:noFill/>
        </p:spPr>
        <p:txBody>
          <a:bodyPr wrap="square" rtlCol="0">
            <a:spAutoFit/>
          </a:bodyPr>
          <a:lstStyle/>
          <a:p>
            <a:pPr algn="just"/>
            <a:r>
              <a:rPr lang="pl-PL" sz="2000" dirty="0" smtClean="0">
                <a:latin typeface="Arial Narrow" panose="020B0606020202030204" pitchFamily="34" charset="0"/>
              </a:rPr>
              <a:t>- Konieczne </a:t>
            </a:r>
            <a:r>
              <a:rPr lang="pl-PL" sz="2000" dirty="0">
                <a:latin typeface="Arial Narrow" panose="020B0606020202030204" pitchFamily="34" charset="0"/>
              </a:rPr>
              <a:t>jest posiadanie dokumentów uregulowania (zapłacenia) należności określonych w fakturach. W przypadku uregulowania zobowiązania gotówką, gdy dokument finansowy nie wskazuje na uregulowanie należności (fraza „zapłacono” lub „do zapłaty 0 zł”) wówczas na dokumencie tym winna znaleźć się adnotacja „zapłacono gotówką” wraz z datą i podpisem otrzymującego </a:t>
            </a:r>
            <a:r>
              <a:rPr lang="pl-PL" sz="2000" dirty="0" smtClean="0">
                <a:latin typeface="Arial Narrow" panose="020B0606020202030204" pitchFamily="34" charset="0"/>
              </a:rPr>
              <a:t>zapłatę,</a:t>
            </a:r>
          </a:p>
          <a:p>
            <a:pPr marL="342900" indent="-342900" algn="just">
              <a:buFontTx/>
              <a:buChar char="-"/>
            </a:pPr>
            <a:endParaRPr lang="pl-PL" sz="2000" dirty="0">
              <a:latin typeface="Arial Narrow" panose="020B0606020202030204" pitchFamily="34" charset="0"/>
            </a:endParaRPr>
          </a:p>
          <a:p>
            <a:pPr algn="just"/>
            <a:r>
              <a:rPr lang="pl-PL" sz="2000" dirty="0" smtClean="0"/>
              <a:t>-</a:t>
            </a:r>
            <a:r>
              <a:rPr lang="pl-PL" sz="2000" dirty="0"/>
              <a:t> </a:t>
            </a:r>
            <a:r>
              <a:rPr lang="pl-PL" sz="2000" dirty="0">
                <a:latin typeface="Arial Narrow" panose="020B0606020202030204" pitchFamily="34" charset="0"/>
              </a:rPr>
              <a:t>Zleceniobiorca zobowiązany jest do prowadzenia wyodrębnionej ewidencji księgowej środków otrzymanych na realizację umowy. </a:t>
            </a:r>
            <a:r>
              <a:rPr lang="pl-PL" sz="2000" b="1" dirty="0">
                <a:latin typeface="Arial Narrow" panose="020B0606020202030204" pitchFamily="34" charset="0"/>
              </a:rPr>
              <a:t>Księgowość powinna być prowadzona </a:t>
            </a:r>
            <a:endParaRPr lang="pl-PL" sz="2000" b="1" dirty="0" smtClean="0">
              <a:latin typeface="Arial Narrow" panose="020B0606020202030204" pitchFamily="34" charset="0"/>
            </a:endParaRPr>
          </a:p>
          <a:p>
            <a:pPr algn="just"/>
            <a:r>
              <a:rPr lang="pl-PL" sz="2000" b="1" dirty="0" smtClean="0">
                <a:latin typeface="Arial Narrow" panose="020B0606020202030204" pitchFamily="34" charset="0"/>
              </a:rPr>
              <a:t>w </a:t>
            </a:r>
            <a:r>
              <a:rPr lang="pl-PL" sz="2000" b="1" dirty="0">
                <a:latin typeface="Arial Narrow" panose="020B0606020202030204" pitchFamily="34" charset="0"/>
              </a:rPr>
              <a:t>okresie sprawozdawczym tj. na bieżąco</a:t>
            </a:r>
            <a:r>
              <a:rPr lang="pl-PL" sz="2000" dirty="0">
                <a:latin typeface="Arial Narrow" panose="020B0606020202030204" pitchFamily="34" charset="0"/>
              </a:rPr>
              <a:t> (zgodnie z ustawą </a:t>
            </a:r>
            <a:r>
              <a:rPr lang="pl-PL" sz="2000" dirty="0" smtClean="0">
                <a:latin typeface="Arial Narrow" panose="020B0606020202030204" pitchFamily="34" charset="0"/>
              </a:rPr>
              <a:t>o </a:t>
            </a:r>
            <a:r>
              <a:rPr lang="pl-PL" sz="2000" dirty="0">
                <a:latin typeface="Arial Narrow" panose="020B0606020202030204" pitchFamily="34" charset="0"/>
              </a:rPr>
              <a:t>rachunkowości). </a:t>
            </a:r>
            <a:endParaRPr lang="pl-PL" sz="2000" dirty="0" smtClean="0">
              <a:latin typeface="Arial Narrow" panose="020B0606020202030204" pitchFamily="34" charset="0"/>
            </a:endParaRPr>
          </a:p>
          <a:p>
            <a:pPr algn="just"/>
            <a:r>
              <a:rPr lang="pl-PL" sz="2000" dirty="0" smtClean="0">
                <a:latin typeface="Arial Narrow" panose="020B0606020202030204" pitchFamily="34" charset="0"/>
              </a:rPr>
              <a:t>Każdy </a:t>
            </a:r>
            <a:r>
              <a:rPr lang="pl-PL" sz="2000" dirty="0">
                <a:latin typeface="Arial Narrow" panose="020B0606020202030204" pitchFamily="34" charset="0"/>
              </a:rPr>
              <a:t>dokument księgowy musi zawierać dekretacje (numer dokumentu z ksiąg rachunkowych, numery kont wyodrębnionej ewidencji księgowej zadania). </a:t>
            </a:r>
            <a:r>
              <a:rPr lang="pl-PL" sz="2000" b="1" dirty="0">
                <a:latin typeface="Arial Narrow" panose="020B0606020202030204" pitchFamily="34" charset="0"/>
              </a:rPr>
              <a:t>Niedopełnienie powyższego obowiązku może skutkować całkowitym zwrotem </a:t>
            </a:r>
            <a:r>
              <a:rPr lang="pl-PL" sz="2000" b="1" dirty="0" smtClean="0">
                <a:latin typeface="Arial Narrow" panose="020B0606020202030204" pitchFamily="34" charset="0"/>
              </a:rPr>
              <a:t>dotacji.</a:t>
            </a:r>
            <a:endParaRPr lang="pl-PL" sz="2000" dirty="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38</a:t>
            </a:fld>
            <a:endParaRPr lang="de-DE" dirty="0"/>
          </a:p>
        </p:txBody>
      </p:sp>
    </p:spTree>
    <p:extLst>
      <p:ext uri="{BB962C8B-B14F-4D97-AF65-F5344CB8AC3E}">
        <p14:creationId xmlns:p14="http://schemas.microsoft.com/office/powerpoint/2010/main" val="2864138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Realizacja zadania</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94770" y="2065283"/>
            <a:ext cx="8526173" cy="3170099"/>
          </a:xfrm>
          <a:prstGeom prst="rect">
            <a:avLst/>
          </a:prstGeom>
          <a:noFill/>
        </p:spPr>
        <p:txBody>
          <a:bodyPr wrap="square" rtlCol="0">
            <a:spAutoFit/>
          </a:bodyPr>
          <a:lstStyle/>
          <a:p>
            <a:pPr algn="just"/>
            <a:r>
              <a:rPr lang="pl-PL" sz="2000" dirty="0" smtClean="0">
                <a:latin typeface="Arial Narrow" panose="020B0606020202030204" pitchFamily="34" charset="0"/>
              </a:rPr>
              <a:t>-</a:t>
            </a:r>
            <a:r>
              <a:rPr lang="pl-PL" sz="2000" b="1" dirty="0" smtClean="0">
                <a:latin typeface="Arial Narrow" panose="020B0606020202030204" pitchFamily="34" charset="0"/>
              </a:rPr>
              <a:t> Oryginały </a:t>
            </a:r>
            <a:r>
              <a:rPr lang="pl-PL" sz="2000" b="1" dirty="0">
                <a:latin typeface="Arial Narrow" panose="020B0606020202030204" pitchFamily="34" charset="0"/>
              </a:rPr>
              <a:t>dokumentów finansowych należy opisać zgodnie ze wzorem </a:t>
            </a:r>
            <a:r>
              <a:rPr lang="pl-PL" sz="2000" b="1" dirty="0" smtClean="0">
                <a:latin typeface="Arial Narrow" panose="020B0606020202030204" pitchFamily="34" charset="0"/>
              </a:rPr>
              <a:t>zawartym </a:t>
            </a:r>
          </a:p>
          <a:p>
            <a:pPr algn="just"/>
            <a:r>
              <a:rPr lang="pl-PL" sz="2000" b="1" dirty="0" smtClean="0">
                <a:latin typeface="Arial Narrow" panose="020B0606020202030204" pitchFamily="34" charset="0"/>
              </a:rPr>
              <a:t>w „</a:t>
            </a:r>
            <a:r>
              <a:rPr lang="pl-PL" sz="2000" dirty="0" smtClean="0">
                <a:latin typeface="Arial Narrow" panose="020B0606020202030204" pitchFamily="34" charset="0"/>
              </a:rPr>
              <a:t>Zasadach realizacji i rozliczania  dofinansowania…”</a:t>
            </a:r>
          </a:p>
          <a:p>
            <a:pPr lvl="0" algn="just"/>
            <a:endParaRPr lang="pl-PL" sz="2000" dirty="0" smtClean="0"/>
          </a:p>
          <a:p>
            <a:pPr lvl="0" algn="just"/>
            <a:r>
              <a:rPr lang="pl-PL" sz="2000" dirty="0" smtClean="0"/>
              <a:t>- </a:t>
            </a:r>
            <a:r>
              <a:rPr lang="pl-PL" sz="2000" dirty="0" smtClean="0">
                <a:latin typeface="Arial Narrow" panose="020B0606020202030204" pitchFamily="34" charset="0"/>
              </a:rPr>
              <a:t>Opis </a:t>
            </a:r>
            <a:r>
              <a:rPr lang="pl-PL" sz="2000" dirty="0">
                <a:latin typeface="Arial Narrow" panose="020B0606020202030204" pitchFamily="34" charset="0"/>
              </a:rPr>
              <a:t>powinien znajdować się na odwrocie dokumentu. W przypadku gdy treść opisu nie zmieści się na odwrocie faktury, należy sporządzić załącznik nr 1 oraz umieścić następującą informację na fakturze: „opis dotyczący umowy nr ……….znajduje się </a:t>
            </a:r>
            <a:r>
              <a:rPr lang="pl-PL" sz="2000" dirty="0" smtClean="0">
                <a:latin typeface="Arial Narrow" panose="020B0606020202030204" pitchFamily="34" charset="0"/>
              </a:rPr>
              <a:t/>
            </a:r>
            <a:br>
              <a:rPr lang="pl-PL" sz="2000" dirty="0" smtClean="0">
                <a:latin typeface="Arial Narrow" panose="020B0606020202030204" pitchFamily="34" charset="0"/>
              </a:rPr>
            </a:br>
            <a:r>
              <a:rPr lang="pl-PL" sz="2000" dirty="0" smtClean="0">
                <a:latin typeface="Arial Narrow" panose="020B0606020202030204" pitchFamily="34" charset="0"/>
              </a:rPr>
              <a:t>w </a:t>
            </a:r>
            <a:r>
              <a:rPr lang="pl-PL" sz="2000" dirty="0">
                <a:latin typeface="Arial Narrow" panose="020B0606020202030204" pitchFamily="34" charset="0"/>
              </a:rPr>
              <a:t>załączniku nr 1 do niniejszej faktury, który jest jej integralną częścią”.</a:t>
            </a:r>
          </a:p>
          <a:p>
            <a:pPr algn="just"/>
            <a:endParaRPr lang="pl-PL" sz="2000" dirty="0" smtClean="0"/>
          </a:p>
          <a:p>
            <a:pPr algn="just"/>
            <a:r>
              <a:rPr lang="pl-PL" sz="2000" dirty="0" smtClean="0">
                <a:latin typeface="Arial Narrow" panose="020B0606020202030204" pitchFamily="34" charset="0"/>
              </a:rPr>
              <a:t>- Faktury/rachunki </a:t>
            </a:r>
            <a:r>
              <a:rPr lang="pl-PL" sz="2000" dirty="0">
                <a:latin typeface="Arial Narrow" panose="020B0606020202030204" pitchFamily="34" charset="0"/>
              </a:rPr>
              <a:t>muszą odpowiadać </a:t>
            </a:r>
            <a:r>
              <a:rPr lang="pl-PL" sz="2000" b="1" dirty="0">
                <a:latin typeface="Arial Narrow" panose="020B0606020202030204" pitchFamily="34" charset="0"/>
              </a:rPr>
              <a:t>zakresowi rzeczowemu</a:t>
            </a:r>
            <a:r>
              <a:rPr lang="pl-PL" sz="2000" dirty="0">
                <a:latin typeface="Arial Narrow" panose="020B0606020202030204" pitchFamily="34" charset="0"/>
              </a:rPr>
              <a:t> </a:t>
            </a:r>
            <a:r>
              <a:rPr lang="pl-PL" sz="2000" b="1" dirty="0">
                <a:latin typeface="Arial Narrow" panose="020B0606020202030204" pitchFamily="34" charset="0"/>
              </a:rPr>
              <a:t>zadania </a:t>
            </a:r>
            <a:r>
              <a:rPr lang="pl-PL" sz="2000" b="1" dirty="0" smtClean="0">
                <a:latin typeface="Arial Narrow" panose="020B0606020202030204" pitchFamily="34" charset="0"/>
              </a:rPr>
              <a:t>zawartego </a:t>
            </a:r>
          </a:p>
          <a:p>
            <a:pPr algn="just"/>
            <a:r>
              <a:rPr lang="pl-PL" sz="2000" b="1" dirty="0" smtClean="0">
                <a:latin typeface="Arial Narrow" panose="020B0606020202030204" pitchFamily="34" charset="0"/>
              </a:rPr>
              <a:t>w </a:t>
            </a:r>
            <a:r>
              <a:rPr lang="pl-PL" sz="2000" b="1" dirty="0">
                <a:latin typeface="Arial Narrow" panose="020B0606020202030204" pitchFamily="34" charset="0"/>
              </a:rPr>
              <a:t>ofercie</a:t>
            </a:r>
            <a:r>
              <a:rPr lang="pl-PL" sz="2000" dirty="0">
                <a:latin typeface="Arial Narrow" panose="020B0606020202030204" pitchFamily="34" charset="0"/>
              </a:rPr>
              <a:t>, która jest integralną częścią </a:t>
            </a:r>
            <a:r>
              <a:rPr lang="pl-PL" sz="2000" dirty="0" smtClean="0">
                <a:latin typeface="Arial Narrow" panose="020B0606020202030204" pitchFamily="34" charset="0"/>
              </a:rPr>
              <a:t>umowy.</a:t>
            </a:r>
            <a:endParaRPr lang="pl-PL" sz="2000" dirty="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39</a:t>
            </a:fld>
            <a:endParaRPr lang="de-DE" dirty="0"/>
          </a:p>
        </p:txBody>
      </p:sp>
    </p:spTree>
    <p:extLst>
      <p:ext uri="{BB962C8B-B14F-4D97-AF65-F5344CB8AC3E}">
        <p14:creationId xmlns:p14="http://schemas.microsoft.com/office/powerpoint/2010/main" val="596435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altLang="en-US" sz="3200" b="1" dirty="0" smtClean="0">
                <a:latin typeface="+mj-lt"/>
                <a:ea typeface="+mj-ea"/>
                <a:cs typeface="+mj-cs"/>
              </a:rPr>
              <a:t>Adresaci konkursów</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19" y="2065283"/>
            <a:ext cx="8657439" cy="4247317"/>
          </a:xfrm>
          <a:prstGeom prst="rect">
            <a:avLst/>
          </a:prstGeom>
          <a:noFill/>
        </p:spPr>
        <p:txBody>
          <a:bodyPr wrap="square" rtlCol="0">
            <a:spAutoFit/>
          </a:bodyPr>
          <a:lstStyle/>
          <a:p>
            <a:pPr algn="just"/>
            <a:r>
              <a:rPr lang="pl-PL" sz="2000" dirty="0" smtClean="0">
                <a:latin typeface="Arial Narrow" panose="020B0606020202030204" pitchFamily="34" charset="0"/>
              </a:rPr>
              <a:t>1. Organizacje </a:t>
            </a:r>
            <a:r>
              <a:rPr lang="pl-PL" sz="2000" dirty="0">
                <a:latin typeface="Arial Narrow" panose="020B0606020202030204" pitchFamily="34" charset="0"/>
              </a:rPr>
              <a:t>pozarządowe</a:t>
            </a:r>
            <a:r>
              <a:rPr lang="pl-PL" sz="2000" b="1" dirty="0">
                <a:latin typeface="Arial Narrow" panose="020B0606020202030204" pitchFamily="34" charset="0"/>
              </a:rPr>
              <a:t> </a:t>
            </a:r>
            <a:r>
              <a:rPr lang="pl-PL" sz="2000" dirty="0">
                <a:latin typeface="Arial Narrow" panose="020B0606020202030204" pitchFamily="34" charset="0"/>
              </a:rPr>
              <a:t>w rozumieniu ustawy z dnia 24 kwietnia 2003 r. o działalności pożytku publicznego i o wolontariacie (Dz. U. z 2014 r poz. 1118), </a:t>
            </a:r>
            <a:endParaRPr lang="pl-PL" sz="2000" dirty="0" smtClean="0">
              <a:latin typeface="Arial Narrow" panose="020B0606020202030204" pitchFamily="34" charset="0"/>
            </a:endParaRPr>
          </a:p>
          <a:p>
            <a:pPr algn="just"/>
            <a:endParaRPr lang="pl-PL" sz="1000" dirty="0" smtClean="0">
              <a:latin typeface="Arial Narrow" panose="020B0606020202030204" pitchFamily="34" charset="0"/>
            </a:endParaRPr>
          </a:p>
          <a:p>
            <a:pPr algn="just"/>
            <a:r>
              <a:rPr lang="pl-PL" sz="2000" dirty="0" smtClean="0">
                <a:latin typeface="Arial Narrow" panose="020B0606020202030204" pitchFamily="34" charset="0"/>
              </a:rPr>
              <a:t>2</a:t>
            </a:r>
            <a:r>
              <a:rPr lang="pl-PL" sz="2000" dirty="0">
                <a:latin typeface="Arial Narrow" panose="020B0606020202030204" pitchFamily="34" charset="0"/>
              </a:rPr>
              <a:t>. Osoby prawne i jednostki organizacyjne działające na podstawie przepisów o stosunku Państwa do Kościoła Katolickiego w Rzeczypospolitej Polskiej, o stosunku Państwa do innych kościołów i związków wyznaniowych oraz o gwarancjach wolności sumienia </a:t>
            </a:r>
          </a:p>
          <a:p>
            <a:pPr algn="just"/>
            <a:r>
              <a:rPr lang="pl-PL" sz="2000" dirty="0" smtClean="0">
                <a:latin typeface="Arial Narrow" panose="020B0606020202030204" pitchFamily="34" charset="0"/>
              </a:rPr>
              <a:t>i </a:t>
            </a:r>
            <a:r>
              <a:rPr lang="pl-PL" sz="2000" dirty="0">
                <a:latin typeface="Arial Narrow" panose="020B0606020202030204" pitchFamily="34" charset="0"/>
              </a:rPr>
              <a:t>wyznania, jeżeli ich cele statutowe obejmują prowadzenie działalności pożytku </a:t>
            </a:r>
            <a:r>
              <a:rPr lang="pl-PL" sz="2000" dirty="0" smtClean="0">
                <a:latin typeface="Arial Narrow" panose="020B0606020202030204" pitchFamily="34" charset="0"/>
              </a:rPr>
              <a:t>publicznego,</a:t>
            </a:r>
          </a:p>
          <a:p>
            <a:pPr algn="just"/>
            <a:endParaRPr lang="pl-PL" sz="1000" dirty="0" smtClean="0">
              <a:latin typeface="Arial Narrow" panose="020B0606020202030204" pitchFamily="34" charset="0"/>
            </a:endParaRPr>
          </a:p>
          <a:p>
            <a:pPr algn="just"/>
            <a:r>
              <a:rPr lang="pl-PL" sz="2000" dirty="0" smtClean="0">
                <a:latin typeface="Arial Narrow" panose="020B0606020202030204" pitchFamily="34" charset="0"/>
              </a:rPr>
              <a:t>3</a:t>
            </a:r>
            <a:r>
              <a:rPr lang="pl-PL" sz="2000" dirty="0">
                <a:latin typeface="Arial Narrow" panose="020B0606020202030204" pitchFamily="34" charset="0"/>
              </a:rPr>
              <a:t>. Stowarzyszenia jednostek samorządu </a:t>
            </a:r>
            <a:r>
              <a:rPr lang="pl-PL" sz="2000" dirty="0" smtClean="0">
                <a:latin typeface="Arial Narrow" panose="020B0606020202030204" pitchFamily="34" charset="0"/>
              </a:rPr>
              <a:t>terytorialnego,</a:t>
            </a:r>
          </a:p>
          <a:p>
            <a:pPr algn="just"/>
            <a:endParaRPr lang="pl-PL" sz="1000" dirty="0" smtClean="0">
              <a:latin typeface="Arial Narrow" panose="020B0606020202030204" pitchFamily="34" charset="0"/>
            </a:endParaRPr>
          </a:p>
          <a:p>
            <a:pPr algn="just"/>
            <a:r>
              <a:rPr lang="pl-PL" sz="2000" dirty="0" smtClean="0">
                <a:latin typeface="Arial Narrow" panose="020B0606020202030204" pitchFamily="34" charset="0"/>
              </a:rPr>
              <a:t>4. Spółdzielnie </a:t>
            </a:r>
            <a:r>
              <a:rPr lang="pl-PL" sz="2000" dirty="0">
                <a:latin typeface="Arial Narrow" panose="020B0606020202030204" pitchFamily="34" charset="0"/>
              </a:rPr>
              <a:t>socjalne (w zakresie działalności społecznie użytecznej w sferze zadań publicznych</a:t>
            </a:r>
            <a:r>
              <a:rPr lang="pl-PL" sz="2000" dirty="0" smtClean="0">
                <a:latin typeface="Arial Narrow" panose="020B0606020202030204" pitchFamily="34" charset="0"/>
              </a:rPr>
              <a:t>),</a:t>
            </a:r>
          </a:p>
          <a:p>
            <a:pPr algn="just"/>
            <a:endParaRPr lang="pl-PL" sz="1000" dirty="0">
              <a:latin typeface="Arial Narrow" panose="020B0606020202030204" pitchFamily="34" charset="0"/>
            </a:endParaRPr>
          </a:p>
          <a:p>
            <a:pPr algn="just"/>
            <a:endParaRPr lang="de-DE" sz="2000" dirty="0">
              <a:solidFill>
                <a:prstClr val="black"/>
              </a:solidFill>
              <a:effectLst>
                <a:innerShdw blurRad="76200" dist="25400" dir="13500000">
                  <a:prstClr val="black">
                    <a:alpha val="40000"/>
                  </a:prstClr>
                </a:innerShdw>
              </a:effectLst>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4</a:t>
            </a:fld>
            <a:endParaRPr lang="de-DE" dirty="0"/>
          </a:p>
        </p:txBody>
      </p:sp>
    </p:spTree>
    <p:extLst>
      <p:ext uri="{BB962C8B-B14F-4D97-AF65-F5344CB8AC3E}">
        <p14:creationId xmlns:p14="http://schemas.microsoft.com/office/powerpoint/2010/main" val="1288590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Realizacja zadania</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94770" y="2065283"/>
            <a:ext cx="8526173" cy="2246769"/>
          </a:xfrm>
          <a:prstGeom prst="rect">
            <a:avLst/>
          </a:prstGeom>
          <a:noFill/>
        </p:spPr>
        <p:txBody>
          <a:bodyPr wrap="square" rtlCol="0">
            <a:spAutoFit/>
          </a:bodyPr>
          <a:lstStyle/>
          <a:p>
            <a:pPr lvl="0" algn="just"/>
            <a:r>
              <a:rPr lang="pl-PL" sz="2000" b="1" dirty="0" smtClean="0">
                <a:latin typeface="Arial Narrow" panose="020B0606020202030204" pitchFamily="34" charset="0"/>
              </a:rPr>
              <a:t>- </a:t>
            </a:r>
            <a:r>
              <a:rPr lang="pl-PL" sz="2000" dirty="0">
                <a:latin typeface="Arial Narrow" panose="020B0606020202030204" pitchFamily="34" charset="0"/>
              </a:rPr>
              <a:t>Wszystkie koszty muszą dotyczyć okresu realizacji i wynikać z wielkości realizowanego zadania oraz mieć swoje uzasadnienie.</a:t>
            </a:r>
          </a:p>
          <a:p>
            <a:pPr algn="just"/>
            <a:r>
              <a:rPr lang="pl-PL" sz="2000" dirty="0">
                <a:latin typeface="Arial Narrow" panose="020B0606020202030204" pitchFamily="34" charset="0"/>
              </a:rPr>
              <a:t> </a:t>
            </a:r>
          </a:p>
          <a:p>
            <a:pPr algn="just"/>
            <a:r>
              <a:rPr lang="pl-PL" sz="2000" dirty="0" smtClean="0">
                <a:latin typeface="Arial Narrow" panose="020B0606020202030204" pitchFamily="34" charset="0"/>
              </a:rPr>
              <a:t>- Zakupy </a:t>
            </a:r>
            <a:r>
              <a:rPr lang="pl-PL" sz="2000" dirty="0">
                <a:latin typeface="Arial Narrow" panose="020B0606020202030204" pitchFamily="34" charset="0"/>
              </a:rPr>
              <a:t>towarów i usług niezbędnych do realizacji zadania muszą być zrealizowane </a:t>
            </a:r>
            <a:br>
              <a:rPr lang="pl-PL" sz="2000" dirty="0">
                <a:latin typeface="Arial Narrow" panose="020B0606020202030204" pitchFamily="34" charset="0"/>
              </a:rPr>
            </a:br>
            <a:r>
              <a:rPr lang="pl-PL" sz="2000" dirty="0">
                <a:latin typeface="Arial Narrow" panose="020B0606020202030204" pitchFamily="34" charset="0"/>
              </a:rPr>
              <a:t>w terminach wykonania poszczególnych działań zawartych w harmonogramie tak, aby każdy wydatek potwierdzał spójność z zaplanowanymi działaniami. </a:t>
            </a:r>
            <a:br>
              <a:rPr lang="pl-PL" sz="2000" dirty="0">
                <a:latin typeface="Arial Narrow" panose="020B0606020202030204" pitchFamily="34" charset="0"/>
              </a:rPr>
            </a:br>
            <a:r>
              <a:rPr lang="pl-PL" sz="2000" dirty="0">
                <a:latin typeface="Arial Narrow" panose="020B0606020202030204" pitchFamily="34" charset="0"/>
              </a:rPr>
              <a:t>W przeciwnym wypadku dany zakup uznany będzie za koszt </a:t>
            </a:r>
            <a:r>
              <a:rPr lang="pl-PL" sz="2000" dirty="0" smtClean="0">
                <a:latin typeface="Arial Narrow" panose="020B0606020202030204" pitchFamily="34" charset="0"/>
              </a:rPr>
              <a:t>niekwalifikowany.</a:t>
            </a:r>
            <a:endParaRPr lang="pl-PL" sz="2000" dirty="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40</a:t>
            </a:fld>
            <a:endParaRPr lang="de-DE" dirty="0"/>
          </a:p>
        </p:txBody>
      </p:sp>
    </p:spTree>
    <p:extLst>
      <p:ext uri="{BB962C8B-B14F-4D97-AF65-F5344CB8AC3E}">
        <p14:creationId xmlns:p14="http://schemas.microsoft.com/office/powerpoint/2010/main" val="3433286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Realizacja zadania</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94770" y="2065283"/>
            <a:ext cx="8526173" cy="3477875"/>
          </a:xfrm>
          <a:prstGeom prst="rect">
            <a:avLst/>
          </a:prstGeom>
          <a:noFill/>
        </p:spPr>
        <p:txBody>
          <a:bodyPr wrap="square" rtlCol="0">
            <a:spAutoFit/>
          </a:bodyPr>
          <a:lstStyle/>
          <a:p>
            <a:pPr marL="342900" lvl="0" indent="-342900" algn="just">
              <a:buFont typeface="Wingdings" panose="05000000000000000000" pitchFamily="2" charset="2"/>
              <a:buChar char="§"/>
            </a:pPr>
            <a:r>
              <a:rPr lang="pl-PL" sz="2000" b="1" dirty="0" smtClean="0">
                <a:latin typeface="Arial Narrow" panose="020B0606020202030204" pitchFamily="34" charset="0"/>
              </a:rPr>
              <a:t> </a:t>
            </a:r>
            <a:r>
              <a:rPr lang="pl-PL" sz="2000" dirty="0">
                <a:latin typeface="Arial Narrow" panose="020B0606020202030204" pitchFamily="34" charset="0"/>
              </a:rPr>
              <a:t>Niedozwolone jest sfinansowanie lub refundacja całkowita lub częściowa danego wydatku dwa razy ze środków publicznych. Podwójnym finansowaniem jest w </a:t>
            </a:r>
            <a:r>
              <a:rPr lang="pl-PL" sz="2000" dirty="0" smtClean="0">
                <a:latin typeface="Arial Narrow" panose="020B0606020202030204" pitchFamily="34" charset="0"/>
              </a:rPr>
              <a:t>szczególności:</a:t>
            </a:r>
          </a:p>
          <a:p>
            <a:pPr lvl="0" algn="just"/>
            <a:endParaRPr lang="pl-PL" sz="2000" dirty="0" smtClean="0">
              <a:latin typeface="Arial Narrow" panose="020B0606020202030204" pitchFamily="34" charset="0"/>
            </a:endParaRPr>
          </a:p>
          <a:p>
            <a:pPr lvl="0" algn="just"/>
            <a:r>
              <a:rPr lang="pl-PL" sz="2000" dirty="0" smtClean="0">
                <a:latin typeface="Arial Narrow" panose="020B0606020202030204" pitchFamily="34" charset="0"/>
              </a:rPr>
              <a:t>- sfinansowanie </a:t>
            </a:r>
            <a:r>
              <a:rPr lang="pl-PL" sz="2000" dirty="0">
                <a:latin typeface="Arial Narrow" panose="020B0606020202030204" pitchFamily="34" charset="0"/>
              </a:rPr>
              <a:t>lub refundacja tego samego wydatku w ramach dwóch różnych </a:t>
            </a:r>
            <a:r>
              <a:rPr lang="pl-PL" sz="2000" dirty="0" smtClean="0">
                <a:latin typeface="Arial Narrow" panose="020B0606020202030204" pitchFamily="34" charset="0"/>
              </a:rPr>
              <a:t>zadań/projektów </a:t>
            </a:r>
            <a:r>
              <a:rPr lang="pl-PL" sz="2000" dirty="0">
                <a:latin typeface="Arial Narrow" panose="020B0606020202030204" pitchFamily="34" charset="0"/>
              </a:rPr>
              <a:t>współfinansowanych ze środków budżetu Województwa Podkarpackiego, bądź innych środków publicznych wspólnotowych lub krajowych,</a:t>
            </a:r>
          </a:p>
          <a:p>
            <a:pPr lvl="0" algn="just"/>
            <a:r>
              <a:rPr lang="pl-PL" sz="2000" dirty="0" smtClean="0">
                <a:latin typeface="Arial Narrow" panose="020B0606020202030204" pitchFamily="34" charset="0"/>
              </a:rPr>
              <a:t>- sfinansowanie </a:t>
            </a:r>
            <a:r>
              <a:rPr lang="pl-PL" sz="2000" dirty="0">
                <a:latin typeface="Arial Narrow" panose="020B0606020202030204" pitchFamily="34" charset="0"/>
              </a:rPr>
              <a:t>lub refundacja kosztów podatku VAT ze środków budżetu Województwa Podkarpackiego a następnie odzyskanie tego podatku ze środków budżetu państwa w oparciu o ustawę z dnia 11 marca 2004 r. o podatku od towarów i usług (Dz. U. 2011 r. Nr 177, poz. 1054 z </a:t>
            </a:r>
            <a:r>
              <a:rPr lang="pl-PL" sz="2000" dirty="0" err="1">
                <a:latin typeface="Arial Narrow" panose="020B0606020202030204" pitchFamily="34" charset="0"/>
              </a:rPr>
              <a:t>późn</a:t>
            </a:r>
            <a:r>
              <a:rPr lang="pl-PL" sz="2000" dirty="0">
                <a:latin typeface="Arial Narrow" panose="020B0606020202030204" pitchFamily="34" charset="0"/>
              </a:rPr>
              <a:t>. zm.).</a:t>
            </a: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41</a:t>
            </a:fld>
            <a:endParaRPr lang="de-DE" dirty="0"/>
          </a:p>
        </p:txBody>
      </p:sp>
    </p:spTree>
    <p:extLst>
      <p:ext uri="{BB962C8B-B14F-4D97-AF65-F5344CB8AC3E}">
        <p14:creationId xmlns:p14="http://schemas.microsoft.com/office/powerpoint/2010/main" val="1459657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Realizacja zadania</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94770" y="2065283"/>
            <a:ext cx="8526173" cy="3170099"/>
          </a:xfrm>
          <a:prstGeom prst="rect">
            <a:avLst/>
          </a:prstGeom>
          <a:noFill/>
        </p:spPr>
        <p:txBody>
          <a:bodyPr wrap="square" rtlCol="0">
            <a:spAutoFit/>
          </a:bodyPr>
          <a:lstStyle/>
          <a:p>
            <a:pPr marL="285750" lvl="0" indent="-285750" algn="just">
              <a:buFont typeface="Wingdings" panose="05000000000000000000" pitchFamily="2" charset="2"/>
              <a:buChar char="§"/>
            </a:pPr>
            <a:r>
              <a:rPr lang="pl-PL" sz="2000" dirty="0">
                <a:latin typeface="Arial Narrow" panose="020B0606020202030204" pitchFamily="34" charset="0"/>
              </a:rPr>
              <a:t>Wydatkowanie środków publicznych podlega regulacjom ustawy o finansach publicznych (</a:t>
            </a:r>
            <a:r>
              <a:rPr lang="pl-PL" sz="2000" dirty="0" err="1">
                <a:latin typeface="Arial Narrow" panose="020B0606020202030204" pitchFamily="34" charset="0"/>
              </a:rPr>
              <a:t>Dz.U</a:t>
            </a:r>
            <a:r>
              <a:rPr lang="pl-PL" sz="2000" dirty="0">
                <a:latin typeface="Arial Narrow" panose="020B0606020202030204" pitchFamily="34" charset="0"/>
              </a:rPr>
              <a:t>. 2009 Nr 157 poz. 1240). Podstawowymi zasadami gospodarowania środkami publicznymi są</a:t>
            </a:r>
            <a:r>
              <a:rPr lang="pl-PL" sz="2000" dirty="0" smtClean="0">
                <a:latin typeface="Arial Narrow" panose="020B0606020202030204" pitchFamily="34" charset="0"/>
              </a:rPr>
              <a:t>:</a:t>
            </a:r>
          </a:p>
          <a:p>
            <a:pPr marL="285750" lvl="0" indent="-285750" algn="just">
              <a:buFont typeface="Wingdings" panose="05000000000000000000" pitchFamily="2" charset="2"/>
              <a:buChar char="§"/>
            </a:pPr>
            <a:endParaRPr lang="pl-PL" sz="2000" dirty="0">
              <a:latin typeface="Arial Narrow" panose="020B0606020202030204" pitchFamily="34" charset="0"/>
            </a:endParaRPr>
          </a:p>
          <a:p>
            <a:pPr lvl="1" algn="just"/>
            <a:r>
              <a:rPr lang="pl-PL" sz="2000" dirty="0" smtClean="0">
                <a:latin typeface="Arial Narrow" panose="020B0606020202030204" pitchFamily="34" charset="0"/>
              </a:rPr>
              <a:t>-   jawność </a:t>
            </a:r>
            <a:r>
              <a:rPr lang="pl-PL" sz="2000" dirty="0">
                <a:latin typeface="Arial Narrow" panose="020B0606020202030204" pitchFamily="34" charset="0"/>
              </a:rPr>
              <a:t>i przejrzystość;</a:t>
            </a:r>
          </a:p>
          <a:p>
            <a:pPr lvl="1" algn="just"/>
            <a:r>
              <a:rPr lang="pl-PL" sz="2000" dirty="0" smtClean="0">
                <a:latin typeface="Arial Narrow" panose="020B0606020202030204" pitchFamily="34" charset="0"/>
              </a:rPr>
              <a:t>- zasada </a:t>
            </a:r>
            <a:r>
              <a:rPr lang="pl-PL" sz="2000" dirty="0">
                <a:latin typeface="Arial Narrow" panose="020B0606020202030204" pitchFamily="34" charset="0"/>
              </a:rPr>
              <a:t>uczciwej konkurencji, gwarantująca wykonanie zadania w sposób efektywny, oszczędny i terminowy (art. 47);</a:t>
            </a:r>
          </a:p>
          <a:p>
            <a:pPr lvl="1" algn="just"/>
            <a:r>
              <a:rPr lang="pl-PL" sz="2000" dirty="0" smtClean="0">
                <a:latin typeface="Arial Narrow" panose="020B0606020202030204" pitchFamily="34" charset="0"/>
              </a:rPr>
              <a:t>- wydatkowanie </a:t>
            </a:r>
            <a:r>
              <a:rPr lang="pl-PL" sz="2000" dirty="0">
                <a:latin typeface="Arial Narrow" panose="020B0606020202030204" pitchFamily="34" charset="0"/>
              </a:rPr>
              <a:t>środków publicznych w sposób celowy i oszczędny, </a:t>
            </a:r>
            <a:br>
              <a:rPr lang="pl-PL" sz="2000" dirty="0">
                <a:latin typeface="Arial Narrow" panose="020B0606020202030204" pitchFamily="34" charset="0"/>
              </a:rPr>
            </a:br>
            <a:endParaRPr lang="pl-PL" sz="2000" dirty="0">
              <a:latin typeface="Arial Narrow" panose="020B0606020202030204" pitchFamily="34" charset="0"/>
            </a:endParaRPr>
          </a:p>
          <a:p>
            <a:pPr lvl="0" algn="just"/>
            <a:r>
              <a:rPr lang="pl-PL" sz="2000" b="1" dirty="0" smtClean="0">
                <a:latin typeface="Arial Narrow" panose="020B0606020202030204" pitchFamily="34" charset="0"/>
              </a:rPr>
              <a:t> </a:t>
            </a:r>
            <a:endParaRPr lang="pl-PL" sz="2000" dirty="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42</a:t>
            </a:fld>
            <a:endParaRPr lang="de-DE" dirty="0"/>
          </a:p>
        </p:txBody>
      </p:sp>
    </p:spTree>
    <p:extLst>
      <p:ext uri="{BB962C8B-B14F-4D97-AF65-F5344CB8AC3E}">
        <p14:creationId xmlns:p14="http://schemas.microsoft.com/office/powerpoint/2010/main" val="3366284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Realizacja zadania</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94770" y="2065283"/>
            <a:ext cx="8526173" cy="4555093"/>
          </a:xfrm>
          <a:prstGeom prst="rect">
            <a:avLst/>
          </a:prstGeom>
          <a:noFill/>
        </p:spPr>
        <p:txBody>
          <a:bodyPr wrap="square" rtlCol="0">
            <a:spAutoFit/>
          </a:bodyPr>
          <a:lstStyle/>
          <a:p>
            <a:pPr marL="342900" lvl="0" indent="-342900" algn="just">
              <a:buFont typeface="Wingdings" panose="05000000000000000000" pitchFamily="2" charset="2"/>
              <a:buChar char="§"/>
            </a:pPr>
            <a:r>
              <a:rPr lang="pl-PL" sz="2000" dirty="0">
                <a:latin typeface="Arial Narrow" panose="020B0606020202030204" pitchFamily="34" charset="0"/>
              </a:rPr>
              <a:t>W przypadku świadczeń wykonywanych przez wolontariuszy należy podpisać pisemne porozumienie z wolontariuszem </a:t>
            </a:r>
            <a:r>
              <a:rPr lang="pl-PL" sz="2000" b="1" dirty="0">
                <a:latin typeface="Arial Narrow" panose="020B0606020202030204" pitchFamily="34" charset="0"/>
              </a:rPr>
              <a:t>w ramach realizowanego zadania, w którym należy </a:t>
            </a:r>
            <a:r>
              <a:rPr lang="pl-PL" sz="2000" dirty="0">
                <a:latin typeface="Arial Narrow" panose="020B0606020202030204" pitchFamily="34" charset="0"/>
              </a:rPr>
              <a:t>określić zakres wykonywanych czynności w </a:t>
            </a:r>
            <a:r>
              <a:rPr lang="pl-PL" sz="2000" dirty="0" smtClean="0">
                <a:latin typeface="Arial Narrow" panose="020B0606020202030204" pitchFamily="34" charset="0"/>
              </a:rPr>
              <a:t>zadaniu, </a:t>
            </a:r>
            <a:r>
              <a:rPr lang="pl-PL" sz="2000" dirty="0">
                <a:latin typeface="Arial Narrow" panose="020B0606020202030204" pitchFamily="34" charset="0"/>
              </a:rPr>
              <a:t>całkowity wymiar pracy </a:t>
            </a:r>
            <a:br>
              <a:rPr lang="pl-PL" sz="2000" dirty="0">
                <a:latin typeface="Arial Narrow" panose="020B0606020202030204" pitchFamily="34" charset="0"/>
              </a:rPr>
            </a:br>
            <a:r>
              <a:rPr lang="pl-PL" sz="2000" dirty="0">
                <a:latin typeface="Arial Narrow" panose="020B0606020202030204" pitchFamily="34" charset="0"/>
              </a:rPr>
              <a:t>i wysokość stawki godzinowej, koszty składek na ubezpieczenie społeczne oraz inne koszty wynikające z charakteru danego świadczenia</a:t>
            </a:r>
            <a:r>
              <a:rPr lang="pl-PL" sz="2000" dirty="0" smtClean="0"/>
              <a:t>.</a:t>
            </a:r>
          </a:p>
          <a:p>
            <a:pPr marL="342900" lvl="0" indent="-342900" algn="just">
              <a:buFont typeface="Wingdings" panose="05000000000000000000" pitchFamily="2" charset="2"/>
              <a:buChar char="§"/>
            </a:pPr>
            <a:endParaRPr lang="pl-PL" sz="1000" dirty="0" smtClean="0"/>
          </a:p>
          <a:p>
            <a:pPr marL="342900" lvl="0" indent="-342900" algn="just">
              <a:buFont typeface="Wingdings" panose="05000000000000000000" pitchFamily="2" charset="2"/>
              <a:buChar char="§"/>
            </a:pPr>
            <a:r>
              <a:rPr lang="pl-PL" sz="2000" dirty="0">
                <a:latin typeface="Arial Narrow" panose="020B0606020202030204" pitchFamily="34" charset="0"/>
              </a:rPr>
              <a:t>W przypadku pracy społecznej członków organizacji </a:t>
            </a:r>
            <a:r>
              <a:rPr lang="pl-PL" sz="2000" dirty="0" smtClean="0">
                <a:latin typeface="Arial Narrow" panose="020B0606020202030204" pitchFamily="34" charset="0"/>
              </a:rPr>
              <a:t>należy przedłożyć:</a:t>
            </a:r>
          </a:p>
          <a:p>
            <a:pPr lvl="0" algn="just"/>
            <a:r>
              <a:rPr lang="pl-PL" sz="2000" dirty="0" smtClean="0">
                <a:latin typeface="Arial Narrow" panose="020B0606020202030204" pitchFamily="34" charset="0"/>
              </a:rPr>
              <a:t>- Oświadczenie </a:t>
            </a:r>
            <a:r>
              <a:rPr lang="pl-PL" sz="2000" dirty="0">
                <a:latin typeface="Arial Narrow" panose="020B0606020202030204" pitchFamily="34" charset="0"/>
              </a:rPr>
              <a:t>potwierdzające przynależność do organizacji podpisane przez osoby uprawnione do reprezentacji podmiotu.</a:t>
            </a:r>
          </a:p>
          <a:p>
            <a:pPr algn="just"/>
            <a:r>
              <a:rPr lang="pl-PL" sz="2000" dirty="0">
                <a:latin typeface="Arial Narrow" panose="020B0606020202030204" pitchFamily="34" charset="0"/>
              </a:rPr>
              <a:t>Oświadczenie nie jest wymagane w przypadku osób, których uprawnienia wynikają </a:t>
            </a:r>
            <a:br>
              <a:rPr lang="pl-PL" sz="2000" dirty="0">
                <a:latin typeface="Arial Narrow" panose="020B0606020202030204" pitchFamily="34" charset="0"/>
              </a:rPr>
            </a:br>
            <a:r>
              <a:rPr lang="pl-PL" sz="2000" dirty="0">
                <a:latin typeface="Arial Narrow" panose="020B0606020202030204" pitchFamily="34" charset="0"/>
              </a:rPr>
              <a:t>z </a:t>
            </a:r>
            <a:r>
              <a:rPr lang="pl-PL" sz="2000" dirty="0" smtClean="0">
                <a:latin typeface="Arial Narrow" panose="020B0606020202030204" pitchFamily="34" charset="0"/>
              </a:rPr>
              <a:t>KRS </a:t>
            </a:r>
            <a:r>
              <a:rPr lang="pl-PL" sz="2000" dirty="0">
                <a:latin typeface="Arial Narrow" panose="020B0606020202030204" pitchFamily="34" charset="0"/>
              </a:rPr>
              <a:t>bądź innego rejestru lub których uprawnienia wynikają </a:t>
            </a:r>
            <a:r>
              <a:rPr lang="pl-PL" sz="2000" dirty="0" smtClean="0">
                <a:latin typeface="Arial Narrow" panose="020B0606020202030204" pitchFamily="34" charset="0"/>
              </a:rPr>
              <a:t/>
            </a:r>
            <a:br>
              <a:rPr lang="pl-PL" sz="2000" dirty="0" smtClean="0">
                <a:latin typeface="Arial Narrow" panose="020B0606020202030204" pitchFamily="34" charset="0"/>
              </a:rPr>
            </a:br>
            <a:r>
              <a:rPr lang="pl-PL" sz="2000" dirty="0" smtClean="0">
                <a:latin typeface="Arial Narrow" panose="020B0606020202030204" pitchFamily="34" charset="0"/>
              </a:rPr>
              <a:t>z </a:t>
            </a:r>
            <a:r>
              <a:rPr lang="pl-PL" sz="2000" dirty="0">
                <a:latin typeface="Arial Narrow" panose="020B0606020202030204" pitchFamily="34" charset="0"/>
              </a:rPr>
              <a:t>załączonych </a:t>
            </a:r>
            <a:r>
              <a:rPr lang="pl-PL" sz="2000" dirty="0" smtClean="0">
                <a:latin typeface="Arial Narrow" panose="020B0606020202030204" pitchFamily="34" charset="0"/>
              </a:rPr>
              <a:t>pełnomocnictw</a:t>
            </a:r>
          </a:p>
          <a:p>
            <a:pPr algn="just"/>
            <a:r>
              <a:rPr lang="pl-PL" sz="2000" dirty="0" smtClean="0">
                <a:latin typeface="Arial Narrow" panose="020B0606020202030204" pitchFamily="34" charset="0"/>
              </a:rPr>
              <a:t>- Oświadczenie </a:t>
            </a:r>
            <a:r>
              <a:rPr lang="pl-PL" sz="2000" dirty="0">
                <a:latin typeface="Arial Narrow" panose="020B0606020202030204" pitchFamily="34" charset="0"/>
              </a:rPr>
              <a:t>o wykonanej pracy społecznej członka organizacji </a:t>
            </a:r>
            <a:r>
              <a:rPr lang="pl-PL" sz="2000" dirty="0" smtClean="0">
                <a:latin typeface="Arial Narrow" panose="020B0606020202030204" pitchFamily="34" charset="0"/>
              </a:rPr>
              <a:t>uwzględniające </a:t>
            </a:r>
            <a:r>
              <a:rPr lang="pl-PL" sz="2000" dirty="0">
                <a:latin typeface="Arial Narrow" panose="020B0606020202030204" pitchFamily="34" charset="0"/>
              </a:rPr>
              <a:t>wymiar czasu pracy wraz z określeniem stawki godzinowej  i </a:t>
            </a:r>
            <a:r>
              <a:rPr lang="pl-PL" sz="2000" dirty="0" err="1" smtClean="0">
                <a:latin typeface="Arial Narrow" panose="020B0606020202030204" pitchFamily="34" charset="0"/>
              </a:rPr>
              <a:t>zakresm</a:t>
            </a:r>
            <a:r>
              <a:rPr lang="pl-PL" sz="2000" dirty="0" smtClean="0">
                <a:latin typeface="Arial Narrow" panose="020B0606020202030204" pitchFamily="34" charset="0"/>
              </a:rPr>
              <a:t> </a:t>
            </a:r>
            <a:r>
              <a:rPr lang="pl-PL" sz="2000" dirty="0">
                <a:latin typeface="Arial Narrow" panose="020B0606020202030204" pitchFamily="34" charset="0"/>
              </a:rPr>
              <a:t>wykonywanych czynności.</a:t>
            </a:r>
          </a:p>
          <a:p>
            <a:pPr marL="342900" lvl="0" indent="-342900" algn="just">
              <a:buFont typeface="Wingdings" panose="05000000000000000000" pitchFamily="2" charset="2"/>
              <a:buChar char="§"/>
            </a:pPr>
            <a:endParaRPr lang="pl-PL" sz="2000" dirty="0"/>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43</a:t>
            </a:fld>
            <a:endParaRPr lang="de-DE" dirty="0"/>
          </a:p>
        </p:txBody>
      </p:sp>
    </p:spTree>
    <p:extLst>
      <p:ext uri="{BB962C8B-B14F-4D97-AF65-F5344CB8AC3E}">
        <p14:creationId xmlns:p14="http://schemas.microsoft.com/office/powerpoint/2010/main" val="1742131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Realizacja zadania</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94770" y="2065283"/>
            <a:ext cx="8526173" cy="3170099"/>
          </a:xfrm>
          <a:prstGeom prst="rect">
            <a:avLst/>
          </a:prstGeom>
          <a:noFill/>
        </p:spPr>
        <p:txBody>
          <a:bodyPr wrap="square" rtlCol="0">
            <a:spAutoFit/>
          </a:bodyPr>
          <a:lstStyle/>
          <a:p>
            <a:pPr marL="342900" lvl="0" indent="-342900" algn="just">
              <a:buFont typeface="Wingdings" panose="05000000000000000000" pitchFamily="2" charset="2"/>
              <a:buChar char="§"/>
            </a:pPr>
            <a:r>
              <a:rPr lang="pl-PL" sz="2000" dirty="0">
                <a:latin typeface="Arial Narrow" panose="020B0606020202030204" pitchFamily="34" charset="0"/>
              </a:rPr>
              <a:t>W przypadku osób zatrudnionych do realizacji zadania należy podpisać umowę </a:t>
            </a:r>
            <a:r>
              <a:rPr lang="pl-PL" sz="2000" dirty="0" smtClean="0">
                <a:latin typeface="Arial Narrow" panose="020B0606020202030204" pitchFamily="34" charset="0"/>
              </a:rPr>
              <a:t>zlecenie/o </a:t>
            </a:r>
            <a:r>
              <a:rPr lang="pl-PL" sz="2000" dirty="0">
                <a:latin typeface="Arial Narrow" panose="020B0606020202030204" pitchFamily="34" charset="0"/>
              </a:rPr>
              <a:t>dzieło, w której należy zdefiniować rodzaj wykonywanych przez nich czynności (określić stanowisko w projekcie), wycenić ich prace (wycena powinna zawierać  całkowity wymiar czasu pracy realizatora oraz określenie stawki </a:t>
            </a:r>
            <a:r>
              <a:rPr lang="pl-PL" sz="2000" dirty="0" smtClean="0">
                <a:latin typeface="Arial Narrow" panose="020B0606020202030204" pitchFamily="34" charset="0"/>
              </a:rPr>
              <a:t>godzinowej).</a:t>
            </a:r>
            <a:endParaRPr lang="pl-PL" sz="2000" dirty="0">
              <a:latin typeface="Arial Narrow" panose="020B0606020202030204" pitchFamily="34" charset="0"/>
            </a:endParaRPr>
          </a:p>
          <a:p>
            <a:pPr algn="just"/>
            <a:r>
              <a:rPr lang="pl-PL" sz="2000" dirty="0">
                <a:latin typeface="Arial Narrow" panose="020B0606020202030204" pitchFamily="34" charset="0"/>
              </a:rPr>
              <a:t> </a:t>
            </a:r>
          </a:p>
          <a:p>
            <a:pPr marL="342900" lvl="0" indent="-342900" algn="just">
              <a:buFont typeface="Wingdings" panose="05000000000000000000" pitchFamily="2" charset="2"/>
              <a:buChar char="§"/>
            </a:pPr>
            <a:r>
              <a:rPr lang="pl-PL" sz="2000" b="1" dirty="0">
                <a:latin typeface="Arial Narrow" panose="020B0606020202030204" pitchFamily="34" charset="0"/>
              </a:rPr>
              <a:t>Wszystkie osoby zaangażowane w realizację zadania </a:t>
            </a:r>
            <a:r>
              <a:rPr lang="pl-PL" sz="2000" dirty="0">
                <a:latin typeface="Arial Narrow" panose="020B0606020202030204" pitchFamily="34" charset="0"/>
              </a:rPr>
              <a:t>powinny systematycznie </a:t>
            </a:r>
            <a:r>
              <a:rPr lang="pl-PL" sz="2000" dirty="0" smtClean="0">
                <a:latin typeface="Arial Narrow" panose="020B0606020202030204" pitchFamily="34" charset="0"/>
              </a:rPr>
              <a:t>prowadzić ewidencję </a:t>
            </a:r>
            <a:r>
              <a:rPr lang="pl-PL" sz="2000" dirty="0">
                <a:latin typeface="Arial Narrow" panose="020B0606020202030204" pitchFamily="34" charset="0"/>
              </a:rPr>
              <a:t>czasu pracy ze szczegółowym opisem wykonywanej pracy na rzecz zadania. Karty </a:t>
            </a:r>
            <a:r>
              <a:rPr lang="pl-PL" sz="2000" dirty="0" smtClean="0">
                <a:latin typeface="Arial Narrow" panose="020B0606020202030204" pitchFamily="34" charset="0"/>
              </a:rPr>
              <a:t>czasu pracy </a:t>
            </a:r>
            <a:r>
              <a:rPr lang="pl-PL" sz="2000" dirty="0">
                <a:latin typeface="Arial Narrow" panose="020B0606020202030204" pitchFamily="34" charset="0"/>
              </a:rPr>
              <a:t>muszą być podpisane przez osoby wykonujące pracę oraz zatwierdzone przez osoby uprawnione do reprezentacji </a:t>
            </a:r>
            <a:r>
              <a:rPr lang="pl-PL" sz="2000" dirty="0" smtClean="0">
                <a:latin typeface="Arial Narrow" panose="020B0606020202030204" pitchFamily="34" charset="0"/>
              </a:rPr>
              <a:t>podmiotu.</a:t>
            </a:r>
            <a:endParaRPr lang="pl-PL" sz="2000" dirty="0"/>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44</a:t>
            </a:fld>
            <a:endParaRPr lang="de-DE" dirty="0"/>
          </a:p>
        </p:txBody>
      </p:sp>
    </p:spTree>
    <p:extLst>
      <p:ext uri="{BB962C8B-B14F-4D97-AF65-F5344CB8AC3E}">
        <p14:creationId xmlns:p14="http://schemas.microsoft.com/office/powerpoint/2010/main" val="3759910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Realizacja zadania</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94770" y="2065283"/>
            <a:ext cx="8526173" cy="3170099"/>
          </a:xfrm>
          <a:prstGeom prst="rect">
            <a:avLst/>
          </a:prstGeom>
          <a:noFill/>
        </p:spPr>
        <p:txBody>
          <a:bodyPr wrap="square" rtlCol="0">
            <a:spAutoFit/>
          </a:bodyPr>
          <a:lstStyle/>
          <a:p>
            <a:pPr marL="342900" lvl="0" indent="-342900" algn="just">
              <a:buFont typeface="Wingdings" panose="05000000000000000000" pitchFamily="2" charset="2"/>
              <a:buChar char="§"/>
            </a:pPr>
            <a:r>
              <a:rPr lang="pl-PL" sz="2000" dirty="0">
                <a:latin typeface="Arial Narrow" panose="020B0606020202030204" pitchFamily="34" charset="0"/>
              </a:rPr>
              <a:t>Zleceniobiorca powinien systematycznie i przejrzyście dokumentować przeprowadzone działania określone w </a:t>
            </a:r>
            <a:r>
              <a:rPr lang="pl-PL" sz="2000" dirty="0" smtClean="0">
                <a:latin typeface="Arial Narrow" panose="020B0606020202030204" pitchFamily="34" charset="0"/>
              </a:rPr>
              <a:t>ofercie. </a:t>
            </a:r>
            <a:r>
              <a:rPr lang="pl-PL" sz="2000" dirty="0">
                <a:latin typeface="Arial Narrow" panose="020B0606020202030204" pitchFamily="34" charset="0"/>
              </a:rPr>
              <a:t>Należy prowadzić dokumentację merytoryczną w postaci: list obecności, dzienników zajęć, ewidencji porad i dyżurów, deklaracji uczestnictwa, umów z wykonawcami itp.</a:t>
            </a:r>
          </a:p>
          <a:p>
            <a:pPr algn="just"/>
            <a:r>
              <a:rPr lang="pl-PL" sz="2000" b="1" dirty="0">
                <a:latin typeface="Arial Narrow" panose="020B0606020202030204" pitchFamily="34" charset="0"/>
              </a:rPr>
              <a:t> </a:t>
            </a:r>
            <a:endParaRPr lang="pl-PL" sz="2000" dirty="0">
              <a:latin typeface="Arial Narrow" panose="020B0606020202030204" pitchFamily="34" charset="0"/>
            </a:endParaRPr>
          </a:p>
          <a:p>
            <a:pPr marL="342900" lvl="0" indent="-342900" algn="just">
              <a:buFont typeface="Wingdings" panose="05000000000000000000" pitchFamily="2" charset="2"/>
              <a:buChar char="§"/>
            </a:pPr>
            <a:r>
              <a:rPr lang="pl-PL" sz="2000" dirty="0">
                <a:latin typeface="Arial Narrow" panose="020B0606020202030204" pitchFamily="34" charset="0"/>
              </a:rPr>
              <a:t>Realizator zadania publicznego powinien na bieżąco dokumentować fakt prowadzenia zajęć z uczestnikami zadania poprzez prowadzenie imiennych wykazów uczestników zajęć z wyszczególnieniem rodzaju zajęć, miejsca i czasu ich prowadzenia oraz tematyki realizowanych zajęć.</a:t>
            </a:r>
          </a:p>
          <a:p>
            <a:pPr lvl="0" algn="just"/>
            <a:endParaRPr lang="pl-PL" sz="2000" dirty="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45</a:t>
            </a:fld>
            <a:endParaRPr lang="de-DE" dirty="0"/>
          </a:p>
        </p:txBody>
      </p:sp>
    </p:spTree>
    <p:extLst>
      <p:ext uri="{BB962C8B-B14F-4D97-AF65-F5344CB8AC3E}">
        <p14:creationId xmlns:p14="http://schemas.microsoft.com/office/powerpoint/2010/main" val="2882863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Realizacja zadania</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94770" y="2065283"/>
            <a:ext cx="8526173" cy="3785652"/>
          </a:xfrm>
          <a:prstGeom prst="rect">
            <a:avLst/>
          </a:prstGeom>
          <a:noFill/>
        </p:spPr>
        <p:txBody>
          <a:bodyPr wrap="square" rtlCol="0">
            <a:spAutoFit/>
          </a:bodyPr>
          <a:lstStyle/>
          <a:p>
            <a:pPr marL="342900" lvl="0" indent="-342900" algn="just">
              <a:buFont typeface="Wingdings" panose="05000000000000000000" pitchFamily="2" charset="2"/>
              <a:buChar char="§"/>
            </a:pPr>
            <a:r>
              <a:rPr lang="pl-PL" sz="2000" dirty="0">
                <a:latin typeface="Arial Narrow" panose="020B0606020202030204" pitchFamily="34" charset="0"/>
              </a:rPr>
              <a:t>W przypadku </a:t>
            </a:r>
            <a:r>
              <a:rPr lang="pl-PL" sz="2000" dirty="0" smtClean="0">
                <a:latin typeface="Arial Narrow" panose="020B0606020202030204" pitchFamily="34" charset="0"/>
              </a:rPr>
              <a:t>finansowania </a:t>
            </a:r>
            <a:r>
              <a:rPr lang="pl-PL" sz="2000" dirty="0">
                <a:latin typeface="Arial Narrow" panose="020B0606020202030204" pitchFamily="34" charset="0"/>
              </a:rPr>
              <a:t>- </a:t>
            </a:r>
            <a:r>
              <a:rPr lang="pl-PL" sz="2000" b="1" dirty="0">
                <a:latin typeface="Arial Narrow" panose="020B0606020202030204" pitchFamily="34" charset="0"/>
              </a:rPr>
              <a:t>zakupu nagród</a:t>
            </a:r>
            <a:r>
              <a:rPr lang="pl-PL" sz="2000" dirty="0">
                <a:latin typeface="Arial Narrow" panose="020B0606020202030204" pitchFamily="34" charset="0"/>
              </a:rPr>
              <a:t> rzeczowych (przez nagrody należy rozumieć puchary, dyplomy, artykuły papiernicze, słodycze oraz drobny sprzęt), dokumentami potwierdzającymi przekazanie tych nagród są imienne listy odbioru, zawierające pokwitowanie odbioru nagrody przez obdarowanego, podpisane przez osoby uprawnione do </a:t>
            </a:r>
            <a:r>
              <a:rPr lang="pl-PL" sz="2000" dirty="0" smtClean="0">
                <a:latin typeface="Arial Narrow" panose="020B0606020202030204" pitchFamily="34" charset="0"/>
              </a:rPr>
              <a:t>reprezentowania podmiotu</a:t>
            </a:r>
            <a:r>
              <a:rPr lang="pl-PL" sz="2000" dirty="0">
                <a:latin typeface="Arial Narrow" panose="020B0606020202030204" pitchFamily="34" charset="0"/>
              </a:rPr>
              <a:t>. </a:t>
            </a:r>
            <a:endParaRPr lang="pl-PL" sz="2000" dirty="0" smtClean="0">
              <a:latin typeface="Arial Narrow" panose="020B0606020202030204" pitchFamily="34" charset="0"/>
            </a:endParaRPr>
          </a:p>
          <a:p>
            <a:pPr lvl="0" algn="just"/>
            <a:endParaRPr lang="pl-PL" sz="2000" dirty="0">
              <a:latin typeface="Arial Narrow" panose="020B0606020202030204" pitchFamily="34" charset="0"/>
            </a:endParaRPr>
          </a:p>
          <a:p>
            <a:pPr lvl="0" algn="just"/>
            <a:r>
              <a:rPr lang="pl-PL" sz="2000" dirty="0" smtClean="0">
                <a:latin typeface="Arial Narrow" panose="020B0606020202030204" pitchFamily="34" charset="0"/>
              </a:rPr>
              <a:t>W </a:t>
            </a:r>
            <a:r>
              <a:rPr lang="pl-PL" sz="2000" dirty="0">
                <a:latin typeface="Arial Narrow" panose="020B0606020202030204" pitchFamily="34" charset="0"/>
              </a:rPr>
              <a:t>imieniu osób, które nie ukończyły 13 lat, potwierdzenia odbioru nagród dokonuje rodzic, opiekun prawny, bądź przedstawiciel podmiotu realizującego zadanie publiczne. Lista powinna być opatrzona datą, zgodną z datą przekazania nagród oraz powinna zawierać informację na temat zawodów, turnieju lub imprezy, w związku, z którą nagrody zostały rozdane. </a:t>
            </a:r>
          </a:p>
          <a:p>
            <a:pPr lvl="0" algn="just"/>
            <a:endParaRPr lang="pl-PL" sz="2000" dirty="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46</a:t>
            </a:fld>
            <a:endParaRPr lang="de-DE" dirty="0"/>
          </a:p>
        </p:txBody>
      </p:sp>
    </p:spTree>
    <p:extLst>
      <p:ext uri="{BB962C8B-B14F-4D97-AF65-F5344CB8AC3E}">
        <p14:creationId xmlns:p14="http://schemas.microsoft.com/office/powerpoint/2010/main" val="801433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Realizacja zadania</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94770" y="2065283"/>
            <a:ext cx="8526173" cy="3170099"/>
          </a:xfrm>
          <a:prstGeom prst="rect">
            <a:avLst/>
          </a:prstGeom>
          <a:noFill/>
        </p:spPr>
        <p:txBody>
          <a:bodyPr wrap="square" rtlCol="0">
            <a:spAutoFit/>
          </a:bodyPr>
          <a:lstStyle/>
          <a:p>
            <a:pPr marL="342900" lvl="0" indent="-342900" algn="just">
              <a:buFont typeface="Wingdings" panose="05000000000000000000" pitchFamily="2" charset="2"/>
              <a:buChar char="§"/>
            </a:pPr>
            <a:r>
              <a:rPr lang="pl-PL" sz="2000" dirty="0">
                <a:latin typeface="Arial Narrow" panose="020B0606020202030204" pitchFamily="34" charset="0"/>
              </a:rPr>
              <a:t>W przypadku </a:t>
            </a:r>
            <a:r>
              <a:rPr lang="pl-PL" sz="2000" dirty="0" smtClean="0">
                <a:latin typeface="Arial Narrow" panose="020B0606020202030204" pitchFamily="34" charset="0"/>
              </a:rPr>
              <a:t>finansowania </a:t>
            </a:r>
            <a:r>
              <a:rPr lang="pl-PL" sz="2000" dirty="0">
                <a:latin typeface="Arial Narrow" panose="020B0606020202030204" pitchFamily="34" charset="0"/>
              </a:rPr>
              <a:t>– </a:t>
            </a:r>
            <a:r>
              <a:rPr lang="pl-PL" sz="2000" b="1" dirty="0">
                <a:latin typeface="Arial Narrow" panose="020B0606020202030204" pitchFamily="34" charset="0"/>
              </a:rPr>
              <a:t>usług transportowych</a:t>
            </a:r>
            <a:r>
              <a:rPr lang="pl-PL" sz="2000" dirty="0">
                <a:latin typeface="Arial Narrow" panose="020B0606020202030204" pitchFamily="34" charset="0"/>
              </a:rPr>
              <a:t>, należy sporządzić listę uczestników projektu objętych transportem, podpisaną przez osoby uprawnione do reprezentowania </a:t>
            </a:r>
            <a:r>
              <a:rPr lang="pl-PL" sz="2000" dirty="0" smtClean="0">
                <a:latin typeface="Arial Narrow" panose="020B0606020202030204" pitchFamily="34" charset="0"/>
              </a:rPr>
              <a:t> </a:t>
            </a:r>
            <a:r>
              <a:rPr lang="pl-PL" sz="2000" dirty="0">
                <a:latin typeface="Arial Narrow" panose="020B0606020202030204" pitchFamily="34" charset="0"/>
              </a:rPr>
              <a:t>podmiotu.</a:t>
            </a:r>
          </a:p>
          <a:p>
            <a:pPr algn="just"/>
            <a:r>
              <a:rPr lang="pl-PL" sz="2000" dirty="0">
                <a:latin typeface="Arial Narrow" panose="020B0606020202030204" pitchFamily="34" charset="0"/>
              </a:rPr>
              <a:t> </a:t>
            </a:r>
          </a:p>
          <a:p>
            <a:pPr marL="342900" lvl="0" indent="-342900" algn="just">
              <a:buFont typeface="Wingdings" panose="05000000000000000000" pitchFamily="2" charset="2"/>
              <a:buChar char="§"/>
            </a:pPr>
            <a:r>
              <a:rPr lang="pl-PL" sz="2000" dirty="0">
                <a:latin typeface="Arial Narrow" panose="020B0606020202030204" pitchFamily="34" charset="0"/>
              </a:rPr>
              <a:t>W przypadku </a:t>
            </a:r>
            <a:r>
              <a:rPr lang="pl-PL" sz="2000" dirty="0" smtClean="0">
                <a:latin typeface="Arial Narrow" panose="020B0606020202030204" pitchFamily="34" charset="0"/>
              </a:rPr>
              <a:t>finansowania </a:t>
            </a:r>
            <a:r>
              <a:rPr lang="pl-PL" sz="2000" dirty="0">
                <a:latin typeface="Arial Narrow" panose="020B0606020202030204" pitchFamily="34" charset="0"/>
              </a:rPr>
              <a:t>– </a:t>
            </a:r>
            <a:r>
              <a:rPr lang="pl-PL" sz="2000" b="1" dirty="0">
                <a:latin typeface="Arial Narrow" panose="020B0606020202030204" pitchFamily="34" charset="0"/>
              </a:rPr>
              <a:t>publikacji, folderów, broszur, książek, materiałów konferencyjnych i pokonferencyjnych, plakatów, ulotek itp.</a:t>
            </a:r>
            <a:r>
              <a:rPr lang="pl-PL" sz="2000" dirty="0">
                <a:latin typeface="Arial Narrow" panose="020B0606020202030204" pitchFamily="34" charset="0"/>
              </a:rPr>
              <a:t>, faktura/rachunek powinien zawierać informację o liczbie sztuk/egzemplarzy. Przed przystąpieniem do wydruku folderów, broszur, książek </a:t>
            </a:r>
            <a:r>
              <a:rPr lang="pl-PL" sz="2000" dirty="0" smtClean="0">
                <a:latin typeface="Arial Narrow" panose="020B0606020202030204" pitchFamily="34" charset="0"/>
              </a:rPr>
              <a:t>i </a:t>
            </a:r>
            <a:r>
              <a:rPr lang="pl-PL" sz="2000" dirty="0">
                <a:latin typeface="Arial Narrow" panose="020B0606020202030204" pitchFamily="34" charset="0"/>
              </a:rPr>
              <a:t>biuletynów </a:t>
            </a:r>
            <a:r>
              <a:rPr lang="pl-PL" sz="2000" dirty="0" smtClean="0">
                <a:latin typeface="Arial Narrow" panose="020B0606020202030204" pitchFamily="34" charset="0"/>
              </a:rPr>
              <a:t>Zleceniobiorca </a:t>
            </a:r>
            <a:r>
              <a:rPr lang="pl-PL" sz="2000" dirty="0">
                <a:latin typeface="Arial Narrow" panose="020B0606020202030204" pitchFamily="34" charset="0"/>
              </a:rPr>
              <a:t>przedstawi </a:t>
            </a:r>
            <a:r>
              <a:rPr lang="pl-PL" sz="2000" dirty="0" smtClean="0">
                <a:latin typeface="Arial Narrow" panose="020B0606020202030204" pitchFamily="34" charset="0"/>
              </a:rPr>
              <a:t>Zleceniodawcy </a:t>
            </a:r>
            <a:r>
              <a:rPr lang="pl-PL" sz="2000" dirty="0">
                <a:latin typeface="Arial Narrow" panose="020B0606020202030204" pitchFamily="34" charset="0"/>
              </a:rPr>
              <a:t>do akceptacji projekt publikacji.</a:t>
            </a:r>
          </a:p>
          <a:p>
            <a:pPr algn="just"/>
            <a:r>
              <a:rPr lang="pl-PL" sz="2000" dirty="0">
                <a:latin typeface="Arial Narrow" panose="020B0606020202030204" pitchFamily="34" charset="0"/>
              </a:rPr>
              <a:t> </a:t>
            </a: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47</a:t>
            </a:fld>
            <a:endParaRPr lang="de-DE" dirty="0"/>
          </a:p>
        </p:txBody>
      </p:sp>
    </p:spTree>
    <p:extLst>
      <p:ext uri="{BB962C8B-B14F-4D97-AF65-F5344CB8AC3E}">
        <p14:creationId xmlns:p14="http://schemas.microsoft.com/office/powerpoint/2010/main" val="975301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Realizacja zadania</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94770" y="2065283"/>
            <a:ext cx="8526173" cy="2554545"/>
          </a:xfrm>
          <a:prstGeom prst="rect">
            <a:avLst/>
          </a:prstGeom>
          <a:noFill/>
        </p:spPr>
        <p:txBody>
          <a:bodyPr wrap="square" rtlCol="0">
            <a:spAutoFit/>
          </a:bodyPr>
          <a:lstStyle/>
          <a:p>
            <a:pPr marL="342900" lvl="0" indent="-342900" algn="just">
              <a:buFont typeface="Wingdings" panose="05000000000000000000" pitchFamily="2" charset="2"/>
              <a:buChar char="§"/>
            </a:pPr>
            <a:r>
              <a:rPr lang="pl-PL" sz="2000" dirty="0">
                <a:latin typeface="Arial Narrow" panose="020B0606020202030204" pitchFamily="34" charset="0"/>
              </a:rPr>
              <a:t>W przypadku </a:t>
            </a:r>
            <a:r>
              <a:rPr lang="pl-PL" sz="2000" dirty="0" smtClean="0">
                <a:latin typeface="Arial Narrow" panose="020B0606020202030204" pitchFamily="34" charset="0"/>
              </a:rPr>
              <a:t>finansowania </a:t>
            </a:r>
            <a:r>
              <a:rPr lang="pl-PL" sz="2000" dirty="0">
                <a:latin typeface="Arial Narrow" panose="020B0606020202030204" pitchFamily="34" charset="0"/>
              </a:rPr>
              <a:t>- </a:t>
            </a:r>
            <a:r>
              <a:rPr lang="pl-PL" sz="2000" b="1" dirty="0">
                <a:latin typeface="Arial Narrow" panose="020B0606020202030204" pitchFamily="34" charset="0"/>
              </a:rPr>
              <a:t>usługi gastronomicznej (catering)</a:t>
            </a:r>
            <a:r>
              <a:rPr lang="pl-PL" sz="2000" dirty="0">
                <a:latin typeface="Arial Narrow" panose="020B0606020202030204" pitchFamily="34" charset="0"/>
              </a:rPr>
              <a:t> faktura/rachunek powinien zawierać informację o liczbie osób korzystających z usługi oraz koszt jednostkowy przypadający na jednego uczestnika. </a:t>
            </a:r>
          </a:p>
          <a:p>
            <a:pPr algn="just"/>
            <a:r>
              <a:rPr lang="pl-PL" sz="2000" dirty="0">
                <a:latin typeface="Arial Narrow" panose="020B0606020202030204" pitchFamily="34" charset="0"/>
              </a:rPr>
              <a:t> </a:t>
            </a:r>
          </a:p>
          <a:p>
            <a:pPr marL="342900" lvl="0" indent="-342900" algn="just">
              <a:buFont typeface="Wingdings" panose="05000000000000000000" pitchFamily="2" charset="2"/>
              <a:buChar char="§"/>
            </a:pPr>
            <a:r>
              <a:rPr lang="pl-PL" sz="2000" dirty="0">
                <a:latin typeface="Arial Narrow" panose="020B0606020202030204" pitchFamily="34" charset="0"/>
              </a:rPr>
              <a:t>W przypadku zakupu ze środków województwa </a:t>
            </a:r>
            <a:r>
              <a:rPr lang="pl-PL" sz="2000" dirty="0" smtClean="0">
                <a:latin typeface="Arial Narrow" panose="020B0606020202030204" pitchFamily="34" charset="0"/>
              </a:rPr>
              <a:t> </a:t>
            </a:r>
            <a:r>
              <a:rPr lang="pl-PL" sz="2000" b="1" dirty="0">
                <a:latin typeface="Arial Narrow" panose="020B0606020202030204" pitchFamily="34" charset="0"/>
              </a:rPr>
              <a:t>wyposażenia</a:t>
            </a:r>
            <a:r>
              <a:rPr lang="pl-PL" sz="2000" dirty="0">
                <a:latin typeface="Arial Narrow" panose="020B0606020202030204" pitchFamily="34" charset="0"/>
              </a:rPr>
              <a:t> za wyjątkiem drobnego </a:t>
            </a:r>
            <a:r>
              <a:rPr lang="pl-PL" sz="2000" dirty="0" smtClean="0">
                <a:latin typeface="Arial Narrow" panose="020B0606020202030204" pitchFamily="34" charset="0"/>
              </a:rPr>
              <a:t>sprzętu, </a:t>
            </a:r>
            <a:r>
              <a:rPr lang="pl-PL" sz="2000" dirty="0">
                <a:latin typeface="Arial Narrow" panose="020B0606020202030204" pitchFamily="34" charset="0"/>
              </a:rPr>
              <a:t>konieczne jest prowadzenie ewidencji wyposażenia. Wyposażenie należy oznaczyć informacją „zakup ze środków </a:t>
            </a:r>
            <a:r>
              <a:rPr lang="pl-PL" sz="2000" dirty="0" smtClean="0">
                <a:latin typeface="Arial Narrow" panose="020B0606020202030204" pitchFamily="34" charset="0"/>
              </a:rPr>
              <a:t>Województwa Podkarpackiego </a:t>
            </a:r>
          </a:p>
          <a:p>
            <a:pPr marL="342900" lvl="0" indent="-342900" algn="just"/>
            <a:r>
              <a:rPr lang="pl-PL" sz="2000" dirty="0" smtClean="0">
                <a:latin typeface="Arial Narrow" panose="020B0606020202030204" pitchFamily="34" charset="0"/>
              </a:rPr>
              <a:t>      w </a:t>
            </a:r>
            <a:r>
              <a:rPr lang="pl-PL" sz="2000" dirty="0">
                <a:latin typeface="Arial Narrow" panose="020B0606020202030204" pitchFamily="34" charset="0"/>
              </a:rPr>
              <a:t>ramach zadania publicznego nr umowy …”  </a:t>
            </a: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48</a:t>
            </a:fld>
            <a:endParaRPr lang="de-DE" dirty="0"/>
          </a:p>
        </p:txBody>
      </p:sp>
    </p:spTree>
    <p:extLst>
      <p:ext uri="{BB962C8B-B14F-4D97-AF65-F5344CB8AC3E}">
        <p14:creationId xmlns:p14="http://schemas.microsoft.com/office/powerpoint/2010/main" val="3809446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Realizacja zadania</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94770" y="2065283"/>
            <a:ext cx="8526173" cy="3477875"/>
          </a:xfrm>
          <a:prstGeom prst="rect">
            <a:avLst/>
          </a:prstGeom>
          <a:noFill/>
        </p:spPr>
        <p:txBody>
          <a:bodyPr wrap="square" rtlCol="0">
            <a:spAutoFit/>
          </a:bodyPr>
          <a:lstStyle/>
          <a:p>
            <a:pPr marL="342900" lvl="0" indent="-342900" algn="just">
              <a:buFont typeface="Wingdings" panose="05000000000000000000" pitchFamily="2" charset="2"/>
              <a:buChar char="§"/>
            </a:pPr>
            <a:r>
              <a:rPr lang="pl-PL" sz="2000" dirty="0" smtClean="0">
                <a:latin typeface="Arial Narrow" panose="020B0606020202030204" pitchFamily="34" charset="0"/>
              </a:rPr>
              <a:t>Na wszystkich dokumentach dotyczących realizowanego zadania, w szczególności na: materiałach szkoleniowych, edukacyjnych, promocyjnych, informacyjnych oraz na zakupionym ze środków dotacji wyposażeniu Zleceniobiorca zobowiązany jest umieścić </a:t>
            </a:r>
            <a:r>
              <a:rPr lang="pl-PL" sz="2000" dirty="0">
                <a:latin typeface="Arial Narrow" panose="020B0606020202030204" pitchFamily="34" charset="0"/>
              </a:rPr>
              <a:t>logo Zleceniodawcy proporcjonalnie do wielkości innych oznaczeń, w sposób zapewniający jego dobrą </a:t>
            </a:r>
            <a:r>
              <a:rPr lang="pl-PL" sz="2000" dirty="0" smtClean="0">
                <a:latin typeface="Arial Narrow" panose="020B0606020202030204" pitchFamily="34" charset="0"/>
              </a:rPr>
              <a:t>widoczność oraz zapisu:</a:t>
            </a:r>
          </a:p>
          <a:p>
            <a:pPr lvl="0" algn="just"/>
            <a:endParaRPr lang="pl-PL" sz="2000" dirty="0">
              <a:latin typeface="Arial Narrow" panose="020B0606020202030204" pitchFamily="34" charset="0"/>
            </a:endParaRPr>
          </a:p>
          <a:p>
            <a:pPr lvl="0" algn="just"/>
            <a:r>
              <a:rPr lang="pl-PL" sz="2000" b="1" dirty="0" smtClean="0">
                <a:latin typeface="Arial Narrow" panose="020B0606020202030204" pitchFamily="34" charset="0"/>
              </a:rPr>
              <a:t>„</a:t>
            </a:r>
            <a:r>
              <a:rPr lang="pl-PL" sz="2000" b="1" dirty="0">
                <a:latin typeface="Arial Narrow" panose="020B0606020202030204" pitchFamily="34" charset="0"/>
              </a:rPr>
              <a:t>Dofinansowano z budżetu Województwa Podkarpackiego – Regionalnego Ośrodka Polityki Społecznej w Rzeszowie</a:t>
            </a:r>
            <a:r>
              <a:rPr lang="pl-PL" sz="2000" dirty="0" smtClean="0">
                <a:latin typeface="Arial Narrow" panose="020B0606020202030204" pitchFamily="34" charset="0"/>
              </a:rPr>
              <a:t>”.</a:t>
            </a:r>
          </a:p>
          <a:p>
            <a:pPr lvl="0" algn="just"/>
            <a:endParaRPr lang="pl-PL" sz="2000" dirty="0">
              <a:latin typeface="Arial Narrow" panose="020B0606020202030204" pitchFamily="34" charset="0"/>
            </a:endParaRPr>
          </a:p>
          <a:p>
            <a:pPr lvl="0" algn="just"/>
            <a:r>
              <a:rPr lang="pl-PL" sz="2000" dirty="0" smtClean="0">
                <a:latin typeface="Arial Narrow" panose="020B0606020202030204" pitchFamily="34" charset="0"/>
              </a:rPr>
              <a:t>Niedopełnienie </a:t>
            </a:r>
            <a:r>
              <a:rPr lang="pl-PL" sz="2000" dirty="0">
                <a:latin typeface="Arial Narrow" panose="020B0606020202030204" pitchFamily="34" charset="0"/>
              </a:rPr>
              <a:t>tego obowiązku może skutkować uznaniem danego kosztu za niekwalifikowany.</a:t>
            </a: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49</a:t>
            </a:fld>
            <a:endParaRPr lang="de-DE" dirty="0"/>
          </a:p>
        </p:txBody>
      </p:sp>
    </p:spTree>
    <p:extLst>
      <p:ext uri="{BB962C8B-B14F-4D97-AF65-F5344CB8AC3E}">
        <p14:creationId xmlns:p14="http://schemas.microsoft.com/office/powerpoint/2010/main" val="490863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altLang="en-US" sz="3200" b="1" dirty="0" smtClean="0">
                <a:latin typeface="+mj-lt"/>
                <a:ea typeface="+mj-ea"/>
                <a:cs typeface="+mj-cs"/>
              </a:rPr>
              <a:t>Adresaci konkursów</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19" y="2065283"/>
            <a:ext cx="8657439" cy="2862322"/>
          </a:xfrm>
          <a:prstGeom prst="rect">
            <a:avLst/>
          </a:prstGeom>
          <a:noFill/>
        </p:spPr>
        <p:txBody>
          <a:bodyPr wrap="square" rtlCol="0">
            <a:spAutoFit/>
          </a:bodyPr>
          <a:lstStyle/>
          <a:p>
            <a:pPr algn="just"/>
            <a:r>
              <a:rPr lang="pl-PL" sz="2000" dirty="0">
                <a:latin typeface="Arial Narrow" panose="020B0606020202030204" pitchFamily="34" charset="0"/>
              </a:rPr>
              <a:t>6</a:t>
            </a:r>
            <a:r>
              <a:rPr lang="pl-PL" sz="2000" dirty="0" smtClean="0">
                <a:latin typeface="Arial Narrow" panose="020B0606020202030204" pitchFamily="34" charset="0"/>
              </a:rPr>
              <a:t>. </a:t>
            </a:r>
            <a:r>
              <a:rPr lang="pl-PL" sz="2000" dirty="0">
                <a:latin typeface="Arial Narrow" panose="020B0606020202030204" pitchFamily="34" charset="0"/>
              </a:rPr>
              <a:t>Spółki akcyjne i spółki z ograniczoną odpowiedzialnością oraz kluby sportowe będące spółkami działającymi na podstawie przepisów ustawy z dnia 25 czerwca 2010 r. o sporcie (Dz. U. Nr 127, poz. 857 z </a:t>
            </a:r>
            <a:r>
              <a:rPr lang="pl-PL" sz="2000" dirty="0" err="1">
                <a:latin typeface="Arial Narrow" panose="020B0606020202030204" pitchFamily="34" charset="0"/>
              </a:rPr>
              <a:t>późn</a:t>
            </a:r>
            <a:r>
              <a:rPr lang="pl-PL" sz="2000" dirty="0">
                <a:latin typeface="Arial Narrow" panose="020B0606020202030204" pitchFamily="34" charset="0"/>
              </a:rPr>
              <a:t>. zm.), które nie działają w celu osiągnięcia zysku oraz przeznaczają całość dochodu na realizację celów statutowych oraz nie przeznaczają zysku do podziału między swoich członków, udziałowców, akcjonariuszy i </a:t>
            </a:r>
            <a:r>
              <a:rPr lang="pl-PL" sz="2000" dirty="0" smtClean="0">
                <a:latin typeface="Arial Narrow" panose="020B0606020202030204" pitchFamily="34" charset="0"/>
              </a:rPr>
              <a:t>pracowników.</a:t>
            </a:r>
          </a:p>
          <a:p>
            <a:pPr algn="just"/>
            <a:endParaRPr lang="pl-PL" sz="2000" dirty="0">
              <a:latin typeface="Arial Narrow" panose="020B0606020202030204" pitchFamily="34" charset="0"/>
            </a:endParaRPr>
          </a:p>
          <a:p>
            <a:pPr algn="just"/>
            <a:r>
              <a:rPr lang="pl-PL" sz="2000" dirty="0">
                <a:latin typeface="Arial Narrow" panose="020B0606020202030204" pitchFamily="34" charset="0"/>
              </a:rPr>
              <a:t>7</a:t>
            </a:r>
            <a:r>
              <a:rPr lang="pl-PL" sz="2000" dirty="0" smtClean="0">
                <a:latin typeface="Arial Narrow" panose="020B0606020202030204" pitchFamily="34" charset="0"/>
              </a:rPr>
              <a:t>. Wskazane podmioty </a:t>
            </a:r>
            <a:r>
              <a:rPr lang="pl-PL" sz="2000" b="1" dirty="0">
                <a:latin typeface="Arial Narrow" panose="020B0606020202030204" pitchFamily="34" charset="0"/>
              </a:rPr>
              <a:t>muszą prowadzić działalność statutową w zakresie zgodnym </a:t>
            </a:r>
            <a:endParaRPr lang="pl-PL" sz="2000" b="1" dirty="0" smtClean="0">
              <a:latin typeface="Arial Narrow" panose="020B0606020202030204" pitchFamily="34" charset="0"/>
            </a:endParaRPr>
          </a:p>
          <a:p>
            <a:pPr algn="just"/>
            <a:r>
              <a:rPr lang="pl-PL" sz="2000" b="1" dirty="0" smtClean="0">
                <a:latin typeface="Arial Narrow" panose="020B0606020202030204" pitchFamily="34" charset="0"/>
              </a:rPr>
              <a:t>z </a:t>
            </a:r>
            <a:r>
              <a:rPr lang="pl-PL" sz="2000" b="1" dirty="0">
                <a:latin typeface="Arial Narrow" panose="020B0606020202030204" pitchFamily="34" charset="0"/>
              </a:rPr>
              <a:t>ogłoszeniem konkursowym</a:t>
            </a:r>
            <a:r>
              <a:rPr lang="pl-PL" sz="2000" b="1" dirty="0" smtClean="0">
                <a:latin typeface="Arial Narrow" panose="020B0606020202030204" pitchFamily="34" charset="0"/>
              </a:rPr>
              <a:t>.</a:t>
            </a:r>
          </a:p>
          <a:p>
            <a:pPr algn="just"/>
            <a:endParaRPr lang="pl-PL" sz="2000" dirty="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5</a:t>
            </a:fld>
            <a:endParaRPr lang="de-DE" dirty="0"/>
          </a:p>
        </p:txBody>
      </p:sp>
    </p:spTree>
    <p:extLst>
      <p:ext uri="{BB962C8B-B14F-4D97-AF65-F5344CB8AC3E}">
        <p14:creationId xmlns:p14="http://schemas.microsoft.com/office/powerpoint/2010/main" val="2602433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Rozliczenie zadania</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94770" y="2065283"/>
            <a:ext cx="8526173" cy="2862322"/>
          </a:xfrm>
          <a:prstGeom prst="rect">
            <a:avLst/>
          </a:prstGeom>
          <a:noFill/>
        </p:spPr>
        <p:txBody>
          <a:bodyPr wrap="square" rtlCol="0">
            <a:spAutoFit/>
          </a:bodyPr>
          <a:lstStyle/>
          <a:p>
            <a:pPr marL="342900" lvl="0" indent="-342900" algn="just">
              <a:buFont typeface="Wingdings" panose="05000000000000000000" pitchFamily="2" charset="2"/>
              <a:buChar char="§"/>
            </a:pPr>
            <a:r>
              <a:rPr lang="pl-PL" sz="2000" dirty="0" smtClean="0">
                <a:latin typeface="Arial Narrow" panose="020B0606020202030204" pitchFamily="34" charset="0"/>
              </a:rPr>
              <a:t>Zleceniobiorca </a:t>
            </a:r>
            <a:r>
              <a:rPr lang="pl-PL" sz="2000" dirty="0">
                <a:latin typeface="Arial Narrow" panose="020B0606020202030204" pitchFamily="34" charset="0"/>
              </a:rPr>
              <a:t>jest zobowiązany do </a:t>
            </a:r>
            <a:r>
              <a:rPr lang="pl-PL" sz="2000" dirty="0" smtClean="0">
                <a:latin typeface="Arial Narrow" panose="020B0606020202030204" pitchFamily="34" charset="0"/>
              </a:rPr>
              <a:t>sporządzenia </a:t>
            </a:r>
            <a:r>
              <a:rPr lang="pl-PL" sz="2000" dirty="0">
                <a:latin typeface="Arial Narrow" panose="020B0606020202030204" pitchFamily="34" charset="0"/>
              </a:rPr>
              <a:t>sprawozdania z wykonania zadania publicznego w terminie określonym w umowie</a:t>
            </a:r>
            <a:r>
              <a:rPr lang="pl-PL" sz="2000" dirty="0" smtClean="0">
                <a:latin typeface="Arial Narrow" panose="020B0606020202030204" pitchFamily="34" charset="0"/>
              </a:rPr>
              <a:t>.</a:t>
            </a:r>
          </a:p>
          <a:p>
            <a:pPr marL="342900" lvl="0" indent="-342900" algn="just">
              <a:buFont typeface="Wingdings" panose="05000000000000000000" pitchFamily="2" charset="2"/>
              <a:buChar char="§"/>
            </a:pPr>
            <a:endParaRPr lang="pl-PL" sz="2000" dirty="0" smtClean="0">
              <a:latin typeface="Arial Narrow" panose="020B0606020202030204" pitchFamily="34" charset="0"/>
            </a:endParaRPr>
          </a:p>
          <a:p>
            <a:pPr marL="342900" indent="-342900" algn="just">
              <a:buFont typeface="Wingdings" panose="05000000000000000000" pitchFamily="2" charset="2"/>
              <a:buChar char="§"/>
            </a:pPr>
            <a:r>
              <a:rPr lang="pl-PL" sz="2000" b="1" dirty="0">
                <a:latin typeface="Arial Narrow" panose="020B0606020202030204" pitchFamily="34" charset="0"/>
              </a:rPr>
              <a:t>Do sprawozdania należy dołączyć bez wezwania kopie faktur/rachunków, przelewów i innych dokumentów finansowych potwierdzających realizacje zadania, </a:t>
            </a:r>
            <a:r>
              <a:rPr lang="pl-PL" sz="2000" dirty="0">
                <a:latin typeface="Arial Narrow" panose="020B0606020202030204" pitchFamily="34" charset="0"/>
              </a:rPr>
              <a:t>a także </a:t>
            </a:r>
            <a:r>
              <a:rPr lang="pl-PL" sz="2000" b="1" dirty="0" smtClean="0">
                <a:latin typeface="Arial Narrow" panose="020B0606020202030204" pitchFamily="34" charset="0"/>
              </a:rPr>
              <a:t>porozumienia, umowy</a:t>
            </a:r>
            <a:r>
              <a:rPr lang="pl-PL" sz="2000" dirty="0" smtClean="0">
                <a:latin typeface="Arial Narrow" panose="020B0606020202030204" pitchFamily="34" charset="0"/>
              </a:rPr>
              <a:t>, </a:t>
            </a:r>
            <a:r>
              <a:rPr lang="pl-PL" sz="2000" b="1" dirty="0" smtClean="0">
                <a:latin typeface="Arial Narrow" panose="020B0606020202030204" pitchFamily="34" charset="0"/>
              </a:rPr>
              <a:t>oświadczenia, ewidencję czasu pracy, listy obecności, dzienniki zajęć, ewidencję porad i dyżurów, deklaracje uczestnictwa, listy odbioru nagród/ korzystania z transportu, publikacje, foldery, książki, broszury, materiały konferencyjne i pokonferencyjne, plakaty, ulotki itp..</a:t>
            </a:r>
            <a:endParaRPr lang="pl-PL" sz="2000" b="1" dirty="0">
              <a:solidFill>
                <a:srgbClr val="FF0000"/>
              </a:solidFill>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50</a:t>
            </a:fld>
            <a:endParaRPr lang="de-DE" dirty="0"/>
          </a:p>
        </p:txBody>
      </p:sp>
    </p:spTree>
    <p:extLst>
      <p:ext uri="{BB962C8B-B14F-4D97-AF65-F5344CB8AC3E}">
        <p14:creationId xmlns:p14="http://schemas.microsoft.com/office/powerpoint/2010/main" val="1139199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Rozliczenie zadania</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94770" y="2065283"/>
            <a:ext cx="8526173" cy="3785652"/>
          </a:xfrm>
          <a:prstGeom prst="rect">
            <a:avLst/>
          </a:prstGeom>
          <a:noFill/>
        </p:spPr>
        <p:txBody>
          <a:bodyPr wrap="square" rtlCol="0">
            <a:spAutoFit/>
          </a:bodyPr>
          <a:lstStyle/>
          <a:p>
            <a:pPr marL="342900" lvl="0" indent="-342900" algn="just">
              <a:buFont typeface="Wingdings" panose="05000000000000000000" pitchFamily="2" charset="2"/>
              <a:buChar char="§"/>
            </a:pPr>
            <a:r>
              <a:rPr lang="pl-PL" sz="2000" dirty="0">
                <a:latin typeface="Arial Narrow" panose="020B0606020202030204" pitchFamily="34" charset="0"/>
              </a:rPr>
              <a:t>Wszystkie dokumenty dołączone do sprawozdania muszą być potwierdzone za zgodność z oryginałem na każdej stronie dokumentu przez osoby uprawnione do </a:t>
            </a:r>
            <a:r>
              <a:rPr lang="pl-PL" sz="2000" dirty="0" smtClean="0">
                <a:latin typeface="Arial Narrow" panose="020B0606020202030204" pitchFamily="34" charset="0"/>
              </a:rPr>
              <a:t>reprezentacji </a:t>
            </a:r>
            <a:r>
              <a:rPr lang="pl-PL" sz="2000" dirty="0">
                <a:latin typeface="Arial Narrow" panose="020B0606020202030204" pitchFamily="34" charset="0"/>
              </a:rPr>
              <a:t>zgodnie z KRS bądź innym rejestrem lub których uprawnienia wynikają </a:t>
            </a:r>
            <a:r>
              <a:rPr lang="pl-PL" sz="2000" dirty="0" smtClean="0">
                <a:latin typeface="Arial Narrow" panose="020B0606020202030204" pitchFamily="34" charset="0"/>
              </a:rPr>
              <a:t/>
            </a:r>
            <a:br>
              <a:rPr lang="pl-PL" sz="2000" dirty="0" smtClean="0">
                <a:latin typeface="Arial Narrow" panose="020B0606020202030204" pitchFamily="34" charset="0"/>
              </a:rPr>
            </a:br>
            <a:r>
              <a:rPr lang="pl-PL" sz="2000" dirty="0" smtClean="0">
                <a:latin typeface="Arial Narrow" panose="020B0606020202030204" pitchFamily="34" charset="0"/>
              </a:rPr>
              <a:t>z </a:t>
            </a:r>
            <a:r>
              <a:rPr lang="pl-PL" sz="2000" dirty="0">
                <a:latin typeface="Arial Narrow" panose="020B0606020202030204" pitchFamily="34" charset="0"/>
              </a:rPr>
              <a:t>załączonych pełnomocnictw.</a:t>
            </a:r>
          </a:p>
          <a:p>
            <a:pPr algn="just"/>
            <a:r>
              <a:rPr lang="pl-PL" sz="2000" dirty="0">
                <a:latin typeface="Arial Narrow" panose="020B0606020202030204" pitchFamily="34" charset="0"/>
              </a:rPr>
              <a:t> </a:t>
            </a:r>
          </a:p>
          <a:p>
            <a:pPr marL="342900" lvl="0" indent="-342900" algn="just">
              <a:buFont typeface="Wingdings" panose="05000000000000000000" pitchFamily="2" charset="2"/>
              <a:buChar char="§"/>
            </a:pPr>
            <a:r>
              <a:rPr lang="pl-PL" sz="2000" dirty="0">
                <a:latin typeface="Arial Narrow" panose="020B0606020202030204" pitchFamily="34" charset="0"/>
              </a:rPr>
              <a:t>Dołączone do sprawozdania faktury należy ułożyć w kolejności zgodnej z pkt. 4 sprawozdania tj. „Zestawienie faktur (rachunków)”.</a:t>
            </a:r>
          </a:p>
          <a:p>
            <a:pPr algn="just"/>
            <a:r>
              <a:rPr lang="pl-PL" sz="2000" dirty="0">
                <a:latin typeface="Arial Narrow" panose="020B0606020202030204" pitchFamily="34" charset="0"/>
              </a:rPr>
              <a:t> </a:t>
            </a:r>
          </a:p>
          <a:p>
            <a:pPr marL="342900" lvl="0" indent="-342900" algn="just">
              <a:buFont typeface="Wingdings" panose="05000000000000000000" pitchFamily="2" charset="2"/>
              <a:buChar char="§"/>
            </a:pPr>
            <a:r>
              <a:rPr lang="pl-PL" sz="2000" dirty="0">
                <a:latin typeface="Arial Narrow" panose="020B0606020202030204" pitchFamily="34" charset="0"/>
              </a:rPr>
              <a:t>Na wezwanie Zleceniodawcy, Zleceniobiorca jest zobowiązany w wyznaczonym</a:t>
            </a:r>
            <a:br>
              <a:rPr lang="pl-PL" sz="2000" dirty="0">
                <a:latin typeface="Arial Narrow" panose="020B0606020202030204" pitchFamily="34" charset="0"/>
              </a:rPr>
            </a:br>
            <a:r>
              <a:rPr lang="pl-PL" sz="2000" dirty="0">
                <a:latin typeface="Arial Narrow" panose="020B0606020202030204" pitchFamily="34" charset="0"/>
              </a:rPr>
              <a:t>terminie do przedłożenia do wglądu oryginałów faktur i innych dowodów księgowych</a:t>
            </a:r>
            <a:br>
              <a:rPr lang="pl-PL" sz="2000" dirty="0">
                <a:latin typeface="Arial Narrow" panose="020B0606020202030204" pitchFamily="34" charset="0"/>
              </a:rPr>
            </a:br>
            <a:r>
              <a:rPr lang="pl-PL" sz="2000" dirty="0">
                <a:latin typeface="Arial Narrow" panose="020B0606020202030204" pitchFamily="34" charset="0"/>
              </a:rPr>
              <a:t>wykazanych w sprawozdaniu w celu kontroli i potwierdzenia wysokości pokrytych przez Zleceniobiorcę wydatków.</a:t>
            </a: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51</a:t>
            </a:fld>
            <a:endParaRPr lang="de-DE" dirty="0"/>
          </a:p>
        </p:txBody>
      </p:sp>
    </p:spTree>
    <p:extLst>
      <p:ext uri="{BB962C8B-B14F-4D97-AF65-F5344CB8AC3E}">
        <p14:creationId xmlns:p14="http://schemas.microsoft.com/office/powerpoint/2010/main" val="2589390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Rozliczenie zadania</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94770" y="2065283"/>
            <a:ext cx="8526173" cy="3785652"/>
          </a:xfrm>
          <a:prstGeom prst="rect">
            <a:avLst/>
          </a:prstGeom>
          <a:noFill/>
        </p:spPr>
        <p:txBody>
          <a:bodyPr wrap="square" rtlCol="0">
            <a:spAutoFit/>
          </a:bodyPr>
          <a:lstStyle/>
          <a:p>
            <a:pPr marL="342900" lvl="0" indent="-342900" algn="just">
              <a:buFont typeface="Wingdings" panose="05000000000000000000" pitchFamily="2" charset="2"/>
              <a:buChar char="§"/>
            </a:pPr>
            <a:r>
              <a:rPr lang="pl-PL" sz="2000" dirty="0">
                <a:latin typeface="Arial Narrow" panose="020B0606020202030204" pitchFamily="34" charset="0"/>
              </a:rPr>
              <a:t>Do rozliczenia dotacji konieczne jest przedstawienie pozafinansowych dowodów realizacji zadania (np.: zdjęcia, wycinki prasowe, kilka prac uczestników, fragmenty kronik itp.). </a:t>
            </a:r>
          </a:p>
          <a:p>
            <a:pPr algn="just"/>
            <a:r>
              <a:rPr lang="pl-PL" sz="2000" dirty="0">
                <a:latin typeface="Arial Narrow" panose="020B0606020202030204" pitchFamily="34" charset="0"/>
              </a:rPr>
              <a:t> </a:t>
            </a:r>
          </a:p>
          <a:p>
            <a:pPr marL="342900" lvl="0" indent="-342900" algn="just">
              <a:buFont typeface="Wingdings" panose="05000000000000000000" pitchFamily="2" charset="2"/>
              <a:buChar char="§"/>
            </a:pPr>
            <a:r>
              <a:rPr lang="pl-PL" sz="2000" dirty="0">
                <a:latin typeface="Arial Narrow" panose="020B0606020202030204" pitchFamily="34" charset="0"/>
              </a:rPr>
              <a:t>Sprawozdania z wykonania zadania publicznego poddawane </a:t>
            </a:r>
            <a:r>
              <a:rPr lang="pl-PL" sz="2000" dirty="0" smtClean="0">
                <a:latin typeface="Arial Narrow" panose="020B0606020202030204" pitchFamily="34" charset="0"/>
              </a:rPr>
              <a:t>są analizie</a:t>
            </a:r>
            <a:r>
              <a:rPr lang="pl-PL" sz="2000" dirty="0">
                <a:latin typeface="Arial Narrow" panose="020B0606020202030204" pitchFamily="34" charset="0"/>
              </a:rPr>
              <a:t>. </a:t>
            </a:r>
            <a:br>
              <a:rPr lang="pl-PL" sz="2000" dirty="0">
                <a:latin typeface="Arial Narrow" panose="020B0606020202030204" pitchFamily="34" charset="0"/>
              </a:rPr>
            </a:br>
            <a:r>
              <a:rPr lang="pl-PL" sz="2000" dirty="0">
                <a:latin typeface="Arial Narrow" panose="020B0606020202030204" pitchFamily="34" charset="0"/>
              </a:rPr>
              <a:t>W przypadku braku uchybień Zleceniobiorca zostaje poinformowany o przyjęciu sprawozdania. Z chwilą zaakceptowania sprawozdania przez Zleceniodawcę, umowę uznaje się za wykonaną.</a:t>
            </a:r>
          </a:p>
          <a:p>
            <a:pPr algn="just"/>
            <a:r>
              <a:rPr lang="pl-PL" sz="2000" dirty="0">
                <a:latin typeface="Arial Narrow" panose="020B0606020202030204" pitchFamily="34" charset="0"/>
              </a:rPr>
              <a:t> </a:t>
            </a:r>
          </a:p>
          <a:p>
            <a:pPr marL="342900" lvl="0" indent="-342900" algn="just">
              <a:buFont typeface="Wingdings" panose="05000000000000000000" pitchFamily="2" charset="2"/>
              <a:buChar char="§"/>
            </a:pPr>
            <a:r>
              <a:rPr lang="pl-PL" sz="2000" dirty="0">
                <a:latin typeface="Arial Narrow" panose="020B0606020202030204" pitchFamily="34" charset="0"/>
              </a:rPr>
              <a:t>W przypadku, gdy, sprawozdanie zawiera błędy/uchybienia podmiot zostanie powiadomiony pisemnie celem złożenia korekty sprawozdania lub uzupełnienia dokumentacji.</a:t>
            </a: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52</a:t>
            </a:fld>
            <a:endParaRPr lang="de-DE" dirty="0"/>
          </a:p>
        </p:txBody>
      </p:sp>
    </p:spTree>
    <p:extLst>
      <p:ext uri="{BB962C8B-B14F-4D97-AF65-F5344CB8AC3E}">
        <p14:creationId xmlns:p14="http://schemas.microsoft.com/office/powerpoint/2010/main" val="1080242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Rozliczenie zadania</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94770" y="2065283"/>
            <a:ext cx="8526173" cy="4093428"/>
          </a:xfrm>
          <a:prstGeom prst="rect">
            <a:avLst/>
          </a:prstGeom>
          <a:noFill/>
        </p:spPr>
        <p:txBody>
          <a:bodyPr wrap="square" rtlCol="0">
            <a:spAutoFit/>
          </a:bodyPr>
          <a:lstStyle/>
          <a:p>
            <a:pPr marL="342900" lvl="0" indent="-342900" algn="just">
              <a:buFont typeface="Wingdings" panose="05000000000000000000" pitchFamily="2" charset="2"/>
              <a:buChar char="§"/>
            </a:pPr>
            <a:r>
              <a:rPr lang="pl-PL" sz="2000" dirty="0">
                <a:latin typeface="Arial Narrow" panose="020B0606020202030204" pitchFamily="34" charset="0"/>
              </a:rPr>
              <a:t>Błędy lub braki w </a:t>
            </a:r>
            <a:r>
              <a:rPr lang="pl-PL" sz="2000" dirty="0" smtClean="0">
                <a:latin typeface="Arial Narrow" panose="020B0606020202030204" pitchFamily="34" charset="0"/>
              </a:rPr>
              <a:t>złożonym </a:t>
            </a:r>
            <a:r>
              <a:rPr lang="pl-PL" sz="2000" dirty="0">
                <a:latin typeface="Arial Narrow" panose="020B0606020202030204" pitchFamily="34" charset="0"/>
              </a:rPr>
              <a:t>sprawozdaniu winny być </a:t>
            </a:r>
            <a:r>
              <a:rPr lang="pl-PL" sz="2000" dirty="0" smtClean="0">
                <a:latin typeface="Arial Narrow" panose="020B0606020202030204" pitchFamily="34" charset="0"/>
              </a:rPr>
              <a:t> </a:t>
            </a:r>
            <a:r>
              <a:rPr lang="pl-PL" sz="2000" dirty="0">
                <a:latin typeface="Arial Narrow" panose="020B0606020202030204" pitchFamily="34" charset="0"/>
              </a:rPr>
              <a:t>usuwane lub uzupełniane </a:t>
            </a:r>
            <a:r>
              <a:rPr lang="pl-PL" sz="2000" dirty="0" smtClean="0">
                <a:latin typeface="Arial Narrow" panose="020B0606020202030204" pitchFamily="34" charset="0"/>
              </a:rPr>
              <a:t/>
            </a:r>
            <a:br>
              <a:rPr lang="pl-PL" sz="2000" dirty="0" smtClean="0">
                <a:latin typeface="Arial Narrow" panose="020B0606020202030204" pitchFamily="34" charset="0"/>
              </a:rPr>
            </a:br>
            <a:r>
              <a:rPr lang="pl-PL" sz="2000" dirty="0" smtClean="0">
                <a:latin typeface="Arial Narrow" panose="020B0606020202030204" pitchFamily="34" charset="0"/>
              </a:rPr>
              <a:t>w </a:t>
            </a:r>
            <a:r>
              <a:rPr lang="pl-PL" sz="2000" dirty="0">
                <a:latin typeface="Arial Narrow" panose="020B0606020202030204" pitchFamily="34" charset="0"/>
              </a:rPr>
              <a:t>terminie wskazanym w pisemnym wezwaniu Zleceniodawcy. Nieusunięcie błędów lub nieuzupełnienie braków w sprawozdaniu, we wskazanym przez Zleceniodawcę terminie, skutkuje odmową akceptacji sprawozdania </a:t>
            </a:r>
            <a:r>
              <a:rPr lang="pl-PL" sz="2000" dirty="0" smtClean="0">
                <a:latin typeface="Arial Narrow" panose="020B0606020202030204" pitchFamily="34" charset="0"/>
              </a:rPr>
              <a:t>i </a:t>
            </a:r>
            <a:r>
              <a:rPr lang="pl-PL" sz="2000" dirty="0">
                <a:latin typeface="Arial Narrow" panose="020B0606020202030204" pitchFamily="34" charset="0"/>
              </a:rPr>
              <a:t>możliwością rozwiązania umowy przez Zleceniodawcę.</a:t>
            </a:r>
          </a:p>
          <a:p>
            <a:pPr algn="just"/>
            <a:r>
              <a:rPr lang="pl-PL" sz="2000" dirty="0">
                <a:latin typeface="Arial Narrow" panose="020B0606020202030204" pitchFamily="34" charset="0"/>
              </a:rPr>
              <a:t> </a:t>
            </a:r>
          </a:p>
          <a:p>
            <a:pPr marL="342900" lvl="0" indent="-342900" algn="just">
              <a:buFont typeface="Wingdings" panose="05000000000000000000" pitchFamily="2" charset="2"/>
              <a:buChar char="§"/>
            </a:pPr>
            <a:r>
              <a:rPr lang="pl-PL" sz="2000" dirty="0">
                <a:latin typeface="Arial Narrow" panose="020B0606020202030204" pitchFamily="34" charset="0"/>
              </a:rPr>
              <a:t>Brak akceptacji sprawozdania wszczyna procedurę administracyjną kończącą się wydaniem przez Marszałka </a:t>
            </a:r>
            <a:r>
              <a:rPr lang="pl-PL" sz="2000" dirty="0" smtClean="0">
                <a:latin typeface="Arial Narrow" panose="020B0606020202030204" pitchFamily="34" charset="0"/>
              </a:rPr>
              <a:t>Województwa </a:t>
            </a:r>
            <a:r>
              <a:rPr lang="pl-PL" sz="2000" dirty="0">
                <a:latin typeface="Arial Narrow" panose="020B0606020202030204" pitchFamily="34" charset="0"/>
              </a:rPr>
              <a:t>decyzji lub rozwiązaniem umowy ze wskazaniem kwoty przypadającej do zwrotu i terminu, od którego nalicza się odsetki zgodnie z ustawą o finansach publicznych.</a:t>
            </a:r>
          </a:p>
          <a:p>
            <a:r>
              <a:rPr lang="pl-PL" sz="2000" dirty="0"/>
              <a:t> </a:t>
            </a:r>
          </a:p>
          <a:p>
            <a:pPr lvl="0"/>
            <a:r>
              <a:rPr lang="pl-PL" sz="2000" dirty="0"/>
              <a:t/>
            </a:r>
            <a:br>
              <a:rPr lang="pl-PL" sz="2000" dirty="0"/>
            </a:br>
            <a:endParaRPr lang="pl-PL" sz="2000" dirty="0"/>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53</a:t>
            </a:fld>
            <a:endParaRPr lang="de-DE" dirty="0"/>
          </a:p>
        </p:txBody>
      </p:sp>
    </p:spTree>
    <p:extLst>
      <p:ext uri="{BB962C8B-B14F-4D97-AF65-F5344CB8AC3E}">
        <p14:creationId xmlns:p14="http://schemas.microsoft.com/office/powerpoint/2010/main" val="1450470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noProof="0" dirty="0" smtClean="0">
                <a:latin typeface="+mj-lt"/>
                <a:ea typeface="+mj-ea"/>
                <a:cs typeface="+mj-cs"/>
              </a:rPr>
              <a:t>Rozliczenie zadania</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94770" y="2065283"/>
            <a:ext cx="8526173" cy="3477875"/>
          </a:xfrm>
          <a:prstGeom prst="rect">
            <a:avLst/>
          </a:prstGeom>
          <a:noFill/>
        </p:spPr>
        <p:txBody>
          <a:bodyPr wrap="square" rtlCol="0">
            <a:spAutoFit/>
          </a:bodyPr>
          <a:lstStyle/>
          <a:p>
            <a:pPr marL="342900" lvl="0" indent="-342900" algn="just">
              <a:buFont typeface="Wingdings" panose="05000000000000000000" pitchFamily="2" charset="2"/>
              <a:buChar char="§"/>
            </a:pPr>
            <a:r>
              <a:rPr lang="pl-PL" sz="2000" dirty="0">
                <a:latin typeface="Arial Narrow" panose="020B0606020202030204" pitchFamily="34" charset="0"/>
              </a:rPr>
              <a:t>Niewykorzystana kwota dotacji, niekwalifikowane środki dotacji lub kwota dotacji pobrana w nadmiernej wysokości podlega </a:t>
            </a:r>
            <a:r>
              <a:rPr lang="pl-PL" sz="2000" dirty="0" smtClean="0">
                <a:latin typeface="Arial Narrow" panose="020B0606020202030204" pitchFamily="34" charset="0"/>
              </a:rPr>
              <a:t>zwrotowi.</a:t>
            </a:r>
          </a:p>
          <a:p>
            <a:pPr lvl="0" algn="just"/>
            <a:endParaRPr lang="pl-PL" sz="2000" dirty="0">
              <a:latin typeface="Arial Narrow" panose="020B0606020202030204" pitchFamily="34" charset="0"/>
            </a:endParaRPr>
          </a:p>
          <a:p>
            <a:pPr lvl="0" algn="just"/>
            <a:r>
              <a:rPr lang="pl-PL" sz="2000" dirty="0" smtClean="0">
                <a:latin typeface="Arial Narrow" panose="020B0606020202030204" pitchFamily="34" charset="0"/>
              </a:rPr>
              <a:t> </a:t>
            </a:r>
            <a:r>
              <a:rPr lang="pl-PL" sz="2000" dirty="0">
                <a:latin typeface="Arial Narrow" panose="020B0606020202030204" pitchFamily="34" charset="0"/>
              </a:rPr>
              <a:t>W </a:t>
            </a:r>
            <a:r>
              <a:rPr lang="pl-PL" sz="2000" u="sng" dirty="0">
                <a:latin typeface="Arial Narrow" panose="020B0606020202030204" pitchFamily="34" charset="0"/>
              </a:rPr>
              <a:t>opisie przelewu</a:t>
            </a:r>
            <a:r>
              <a:rPr lang="pl-PL" sz="2000" dirty="0">
                <a:latin typeface="Arial Narrow" panose="020B0606020202030204" pitchFamily="34" charset="0"/>
              </a:rPr>
              <a:t> należy podać: Nr umowy, której dotyczy zwrot, określić wysokość środków dotacji oraz odrębnie kwotę odsetek naliczanych jak od zaległości podatkowych</a:t>
            </a:r>
            <a:r>
              <a:rPr lang="pl-PL" sz="2000" dirty="0" smtClean="0">
                <a:latin typeface="Arial Narrow" panose="020B0606020202030204" pitchFamily="34" charset="0"/>
              </a:rPr>
              <a:t>.</a:t>
            </a:r>
          </a:p>
          <a:p>
            <a:pPr lvl="0" algn="just"/>
            <a:endParaRPr lang="pl-PL" sz="2000" dirty="0">
              <a:latin typeface="Arial Narrow" panose="020B0606020202030204" pitchFamily="34" charset="0"/>
            </a:endParaRPr>
          </a:p>
          <a:p>
            <a:pPr lvl="0" algn="just"/>
            <a:r>
              <a:rPr lang="pl-PL" sz="2000" dirty="0" smtClean="0">
                <a:latin typeface="Arial Narrow" panose="020B0606020202030204" pitchFamily="34" charset="0"/>
              </a:rPr>
              <a:t> </a:t>
            </a:r>
            <a:r>
              <a:rPr lang="pl-PL" sz="2000" dirty="0">
                <a:latin typeface="Arial Narrow" panose="020B0606020202030204" pitchFamily="34" charset="0"/>
              </a:rPr>
              <a:t>Niezwłocznie po dokonaniu zwrotu należy pisemnie poinformować Zleceniodawcę, </a:t>
            </a:r>
            <a:endParaRPr lang="pl-PL" sz="2000" dirty="0" smtClean="0">
              <a:latin typeface="Arial Narrow" panose="020B0606020202030204" pitchFamily="34" charset="0"/>
            </a:endParaRPr>
          </a:p>
          <a:p>
            <a:pPr lvl="0" algn="just"/>
            <a:r>
              <a:rPr lang="pl-PL" sz="2000" dirty="0" smtClean="0">
                <a:latin typeface="Arial Narrow" panose="020B0606020202030204" pitchFamily="34" charset="0"/>
              </a:rPr>
              <a:t>o </a:t>
            </a:r>
            <a:r>
              <a:rPr lang="pl-PL" sz="2000" dirty="0">
                <a:latin typeface="Arial Narrow" panose="020B0606020202030204" pitchFamily="34" charset="0"/>
              </a:rPr>
              <a:t>dokonanej wpłacie, wskazując dane zawarte w </a:t>
            </a:r>
            <a:r>
              <a:rPr lang="pl-PL" sz="2000" dirty="0" smtClean="0">
                <a:latin typeface="Arial Narrow" panose="020B0606020202030204" pitchFamily="34" charset="0"/>
              </a:rPr>
              <a:t>przelewie.</a:t>
            </a:r>
            <a:endParaRPr lang="pl-PL" sz="2000" dirty="0">
              <a:latin typeface="Arial Narrow" panose="020B0606020202030204" pitchFamily="34" charset="0"/>
            </a:endParaRPr>
          </a:p>
          <a:p>
            <a:pPr algn="just"/>
            <a:r>
              <a:rPr lang="pl-PL" sz="2000" dirty="0"/>
              <a:t> </a:t>
            </a:r>
          </a:p>
          <a:p>
            <a:pPr lvl="0"/>
            <a:r>
              <a:rPr lang="pl-PL" sz="2000" dirty="0"/>
              <a:t/>
            </a:r>
            <a:br>
              <a:rPr lang="pl-PL" sz="2000" dirty="0"/>
            </a:br>
            <a:endParaRPr lang="pl-PL" sz="2000" dirty="0"/>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54</a:t>
            </a:fld>
            <a:endParaRPr lang="de-DE" dirty="0"/>
          </a:p>
        </p:txBody>
      </p:sp>
    </p:spTree>
    <p:extLst>
      <p:ext uri="{BB962C8B-B14F-4D97-AF65-F5344CB8AC3E}">
        <p14:creationId xmlns:p14="http://schemas.microsoft.com/office/powerpoint/2010/main" val="3742527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dirty="0" smtClean="0">
                <a:latin typeface="+mj-lt"/>
                <a:ea typeface="+mj-ea"/>
                <a:cs typeface="+mj-cs"/>
              </a:rPr>
              <a:t>Najczęściej występujące nieprawidłowości</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94770" y="2065283"/>
            <a:ext cx="8526173" cy="3939540"/>
          </a:xfrm>
          <a:prstGeom prst="rect">
            <a:avLst/>
          </a:prstGeom>
          <a:noFill/>
        </p:spPr>
        <p:txBody>
          <a:bodyPr wrap="square" rtlCol="0">
            <a:spAutoFit/>
          </a:bodyPr>
          <a:lstStyle/>
          <a:p>
            <a:pPr algn="just">
              <a:lnSpc>
                <a:spcPct val="150000"/>
              </a:lnSpc>
            </a:pPr>
            <a:r>
              <a:rPr lang="pl-PL" sz="2000" dirty="0">
                <a:latin typeface="Arial Narrow" panose="020B0606020202030204" pitchFamily="34" charset="0"/>
              </a:rPr>
              <a:t>1.</a:t>
            </a:r>
            <a:r>
              <a:rPr lang="pl-PL" sz="2000" dirty="0"/>
              <a:t>  </a:t>
            </a:r>
            <a:r>
              <a:rPr lang="pl-PL" sz="2000" dirty="0" smtClean="0">
                <a:latin typeface="Arial Narrow" panose="020B0606020202030204" pitchFamily="34" charset="0"/>
              </a:rPr>
              <a:t>Brak </a:t>
            </a:r>
            <a:r>
              <a:rPr lang="pl-PL" sz="2000" dirty="0">
                <a:latin typeface="Arial Narrow" panose="020B0606020202030204" pitchFamily="34" charset="0"/>
              </a:rPr>
              <a:t>prowadzonej na bieżąco wyodrębnionej ewidencji </a:t>
            </a:r>
            <a:r>
              <a:rPr lang="pl-PL" sz="2000" dirty="0" smtClean="0">
                <a:latin typeface="Arial Narrow" panose="020B0606020202030204" pitchFamily="34" charset="0"/>
              </a:rPr>
              <a:t>księgowej.</a:t>
            </a:r>
            <a:endParaRPr lang="pl-PL" sz="2000" dirty="0">
              <a:latin typeface="Arial Narrow" panose="020B0606020202030204" pitchFamily="34" charset="0"/>
            </a:endParaRPr>
          </a:p>
          <a:p>
            <a:pPr algn="just">
              <a:lnSpc>
                <a:spcPct val="150000"/>
              </a:lnSpc>
            </a:pPr>
            <a:r>
              <a:rPr lang="pl-PL" sz="2000" dirty="0">
                <a:latin typeface="Arial Narrow" panose="020B0606020202030204" pitchFamily="34" charset="0"/>
              </a:rPr>
              <a:t>2.  </a:t>
            </a:r>
            <a:r>
              <a:rPr lang="pl-PL" sz="2000" dirty="0" smtClean="0">
                <a:latin typeface="Arial Narrow" panose="020B0606020202030204" pitchFamily="34" charset="0"/>
              </a:rPr>
              <a:t>Niekompletne </a:t>
            </a:r>
            <a:r>
              <a:rPr lang="pl-PL" sz="2000" dirty="0">
                <a:latin typeface="Arial Narrow" panose="020B0606020202030204" pitchFamily="34" charset="0"/>
              </a:rPr>
              <a:t>opisy na dokumentach </a:t>
            </a:r>
            <a:r>
              <a:rPr lang="pl-PL" sz="2000" dirty="0" smtClean="0">
                <a:latin typeface="Arial Narrow" panose="020B0606020202030204" pitchFamily="34" charset="0"/>
              </a:rPr>
              <a:t>finansowych.</a:t>
            </a:r>
            <a:endParaRPr lang="pl-PL" sz="2000" dirty="0">
              <a:latin typeface="Arial Narrow" panose="020B0606020202030204" pitchFamily="34" charset="0"/>
            </a:endParaRPr>
          </a:p>
          <a:p>
            <a:pPr algn="just">
              <a:lnSpc>
                <a:spcPct val="150000"/>
              </a:lnSpc>
            </a:pPr>
            <a:r>
              <a:rPr lang="pl-PL" sz="2000" dirty="0" smtClean="0">
                <a:latin typeface="Arial Narrow" panose="020B0606020202030204" pitchFamily="34" charset="0"/>
              </a:rPr>
              <a:t>3.  Brak </a:t>
            </a:r>
            <a:r>
              <a:rPr lang="pl-PL" sz="2000" dirty="0">
                <a:latin typeface="Arial Narrow" panose="020B0606020202030204" pitchFamily="34" charset="0"/>
              </a:rPr>
              <a:t>prowadzonych na bieżąco kart czasu pracy osób zaangażowanych </a:t>
            </a:r>
            <a:r>
              <a:rPr lang="pl-PL" sz="2000" dirty="0" smtClean="0">
                <a:latin typeface="Arial Narrow" panose="020B0606020202030204" pitchFamily="34" charset="0"/>
              </a:rPr>
              <a:t>w </a:t>
            </a:r>
            <a:r>
              <a:rPr lang="pl-PL" sz="2000" dirty="0">
                <a:latin typeface="Arial Narrow" panose="020B0606020202030204" pitchFamily="34" charset="0"/>
              </a:rPr>
              <a:t>realizację </a:t>
            </a:r>
            <a:endParaRPr lang="pl-PL" sz="2000" dirty="0" smtClean="0">
              <a:latin typeface="Arial Narrow" panose="020B0606020202030204" pitchFamily="34" charset="0"/>
            </a:endParaRPr>
          </a:p>
          <a:p>
            <a:pPr algn="just">
              <a:lnSpc>
                <a:spcPct val="150000"/>
              </a:lnSpc>
            </a:pPr>
            <a:r>
              <a:rPr lang="pl-PL" sz="2000" dirty="0">
                <a:latin typeface="Arial Narrow" panose="020B0606020202030204" pitchFamily="34" charset="0"/>
              </a:rPr>
              <a:t> </a:t>
            </a:r>
            <a:r>
              <a:rPr lang="pl-PL" sz="2000" dirty="0" smtClean="0">
                <a:latin typeface="Arial Narrow" panose="020B0606020202030204" pitchFamily="34" charset="0"/>
              </a:rPr>
              <a:t>    zadania.</a:t>
            </a:r>
            <a:endParaRPr lang="pl-PL" sz="2000" dirty="0">
              <a:latin typeface="Arial Narrow" panose="020B0606020202030204" pitchFamily="34" charset="0"/>
            </a:endParaRPr>
          </a:p>
          <a:p>
            <a:pPr algn="just">
              <a:lnSpc>
                <a:spcPct val="150000"/>
              </a:lnSpc>
            </a:pPr>
            <a:r>
              <a:rPr lang="pl-PL" sz="2000" dirty="0">
                <a:latin typeface="Arial Narrow" panose="020B0606020202030204" pitchFamily="34" charset="0"/>
              </a:rPr>
              <a:t>4.  </a:t>
            </a:r>
            <a:r>
              <a:rPr lang="pl-PL" sz="2000" dirty="0" smtClean="0">
                <a:latin typeface="Arial Narrow" panose="020B0606020202030204" pitchFamily="34" charset="0"/>
              </a:rPr>
              <a:t>Dokonywanie </a:t>
            </a:r>
            <a:r>
              <a:rPr lang="pl-PL" sz="2000" dirty="0">
                <a:latin typeface="Arial Narrow" panose="020B0606020202030204" pitchFamily="34" charset="0"/>
              </a:rPr>
              <a:t>zakupu towarów i usług bez zachowania zasady </a:t>
            </a:r>
            <a:r>
              <a:rPr lang="pl-PL" sz="2000" dirty="0" smtClean="0">
                <a:latin typeface="Arial Narrow" panose="020B0606020202030204" pitchFamily="34" charset="0"/>
              </a:rPr>
              <a:t>konkurencyjności.</a:t>
            </a:r>
            <a:endParaRPr lang="pl-PL" sz="2000" dirty="0">
              <a:latin typeface="Arial Narrow" panose="020B0606020202030204" pitchFamily="34" charset="0"/>
            </a:endParaRPr>
          </a:p>
          <a:p>
            <a:pPr algn="just">
              <a:lnSpc>
                <a:spcPct val="150000"/>
              </a:lnSpc>
            </a:pPr>
            <a:r>
              <a:rPr lang="pl-PL" sz="2000" dirty="0">
                <a:latin typeface="Arial Narrow" panose="020B0606020202030204" pitchFamily="34" charset="0"/>
              </a:rPr>
              <a:t>5.  </a:t>
            </a:r>
            <a:r>
              <a:rPr lang="pl-PL" sz="2000" dirty="0" smtClean="0">
                <a:latin typeface="Arial Narrow" panose="020B0606020202030204" pitchFamily="34" charset="0"/>
              </a:rPr>
              <a:t>Brak </a:t>
            </a:r>
            <a:r>
              <a:rPr lang="pl-PL" sz="2000" dirty="0">
                <a:latin typeface="Arial Narrow" panose="020B0606020202030204" pitchFamily="34" charset="0"/>
              </a:rPr>
              <a:t>oświadczeń uczestników zadania o wyrażaniu zgody na przetwarzanie danych </a:t>
            </a:r>
            <a:r>
              <a:rPr lang="pl-PL" sz="2000" dirty="0" smtClean="0">
                <a:latin typeface="Arial Narrow" panose="020B0606020202030204" pitchFamily="34" charset="0"/>
              </a:rPr>
              <a:t>  </a:t>
            </a:r>
          </a:p>
          <a:p>
            <a:pPr algn="just">
              <a:lnSpc>
                <a:spcPct val="150000"/>
              </a:lnSpc>
            </a:pPr>
            <a:r>
              <a:rPr lang="pl-PL" sz="2000" dirty="0">
                <a:latin typeface="Arial Narrow" panose="020B0606020202030204" pitchFamily="34" charset="0"/>
              </a:rPr>
              <a:t> </a:t>
            </a:r>
            <a:r>
              <a:rPr lang="pl-PL" sz="2000" dirty="0" smtClean="0">
                <a:latin typeface="Arial Narrow" panose="020B0606020202030204" pitchFamily="34" charset="0"/>
              </a:rPr>
              <a:t>    osobowych</a:t>
            </a:r>
            <a:r>
              <a:rPr lang="pl-PL" sz="2000" dirty="0">
                <a:latin typeface="Arial Narrow" panose="020B0606020202030204" pitchFamily="34" charset="0"/>
              </a:rPr>
              <a:t>.</a:t>
            </a:r>
          </a:p>
          <a:p>
            <a:pPr lvl="0"/>
            <a:r>
              <a:rPr lang="pl-PL" sz="2000" dirty="0"/>
              <a:t/>
            </a:r>
            <a:br>
              <a:rPr lang="pl-PL" sz="2000" dirty="0"/>
            </a:br>
            <a:endParaRPr lang="pl-PL" sz="2000" dirty="0"/>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55</a:t>
            </a:fld>
            <a:endParaRPr lang="de-DE" dirty="0"/>
          </a:p>
        </p:txBody>
      </p:sp>
    </p:spTree>
    <p:extLst>
      <p:ext uri="{BB962C8B-B14F-4D97-AF65-F5344CB8AC3E}">
        <p14:creationId xmlns:p14="http://schemas.microsoft.com/office/powerpoint/2010/main" val="3768836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dirty="0" smtClean="0">
                <a:latin typeface="+mj-lt"/>
                <a:ea typeface="+mj-ea"/>
                <a:cs typeface="+mj-cs"/>
              </a:rPr>
              <a:t>Najczęściej występujące nieprawidłowości</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94770" y="2065283"/>
            <a:ext cx="8526173" cy="2862322"/>
          </a:xfrm>
          <a:prstGeom prst="rect">
            <a:avLst/>
          </a:prstGeom>
          <a:noFill/>
        </p:spPr>
        <p:txBody>
          <a:bodyPr wrap="square" rtlCol="0">
            <a:spAutoFit/>
          </a:bodyPr>
          <a:lstStyle/>
          <a:p>
            <a:pPr algn="just">
              <a:lnSpc>
                <a:spcPct val="150000"/>
              </a:lnSpc>
            </a:pPr>
            <a:r>
              <a:rPr lang="pl-PL" sz="2000" dirty="0" smtClean="0">
                <a:latin typeface="Arial Narrow" panose="020B0606020202030204" pitchFamily="34" charset="0"/>
              </a:rPr>
              <a:t>6.     Sporządzanie </a:t>
            </a:r>
            <a:r>
              <a:rPr lang="pl-PL" sz="2000" dirty="0">
                <a:latin typeface="Arial Narrow" panose="020B0606020202030204" pitchFamily="34" charset="0"/>
              </a:rPr>
              <a:t>dokumentacji sprawozdawczej niezgodnie z treścią umowy </a:t>
            </a:r>
            <a:endParaRPr lang="pl-PL" sz="2000" dirty="0" smtClean="0">
              <a:latin typeface="Arial Narrow" panose="020B0606020202030204" pitchFamily="34" charset="0"/>
            </a:endParaRPr>
          </a:p>
          <a:p>
            <a:pPr algn="just">
              <a:lnSpc>
                <a:spcPct val="150000"/>
              </a:lnSpc>
            </a:pPr>
            <a:r>
              <a:rPr lang="pl-PL" sz="2000" dirty="0">
                <a:latin typeface="Arial Narrow" panose="020B0606020202030204" pitchFamily="34" charset="0"/>
              </a:rPr>
              <a:t> </a:t>
            </a:r>
            <a:r>
              <a:rPr lang="pl-PL" sz="2000" dirty="0" smtClean="0">
                <a:latin typeface="Arial Narrow" panose="020B0606020202030204" pitchFamily="34" charset="0"/>
              </a:rPr>
              <a:t>       (</a:t>
            </a:r>
            <a:r>
              <a:rPr lang="pl-PL" sz="2000" dirty="0">
                <a:latin typeface="Arial Narrow" panose="020B0606020202030204" pitchFamily="34" charset="0"/>
              </a:rPr>
              <a:t>dokonywanie zmian w zakresie finansowym i rzeczowym zadania bez uprzedniego </a:t>
            </a:r>
            <a:endParaRPr lang="pl-PL" sz="2000" dirty="0" smtClean="0">
              <a:latin typeface="Arial Narrow" panose="020B0606020202030204" pitchFamily="34" charset="0"/>
            </a:endParaRPr>
          </a:p>
          <a:p>
            <a:pPr algn="just">
              <a:lnSpc>
                <a:spcPct val="150000"/>
              </a:lnSpc>
            </a:pPr>
            <a:r>
              <a:rPr lang="pl-PL" sz="2000" dirty="0">
                <a:latin typeface="Arial Narrow" panose="020B0606020202030204" pitchFamily="34" charset="0"/>
              </a:rPr>
              <a:t> </a:t>
            </a:r>
            <a:r>
              <a:rPr lang="pl-PL" sz="2000" dirty="0" smtClean="0">
                <a:latin typeface="Arial Narrow" panose="020B0606020202030204" pitchFamily="34" charset="0"/>
              </a:rPr>
              <a:t>       zgłoszenia </a:t>
            </a:r>
            <a:r>
              <a:rPr lang="pl-PL" sz="2000" dirty="0">
                <a:latin typeface="Arial Narrow" panose="020B0606020202030204" pitchFamily="34" charset="0"/>
              </a:rPr>
              <a:t>zmian w terminie przewidzianym w umowie). </a:t>
            </a:r>
          </a:p>
          <a:p>
            <a:pPr algn="just">
              <a:lnSpc>
                <a:spcPct val="150000"/>
              </a:lnSpc>
            </a:pPr>
            <a:r>
              <a:rPr lang="pl-PL" sz="2000" dirty="0">
                <a:latin typeface="Arial Narrow" panose="020B0606020202030204" pitchFamily="34" charset="0"/>
              </a:rPr>
              <a:t>7.     Dokonywanie zmian między pozycjami kalkulacji kosztów powyżej 2% bez wniosku </a:t>
            </a:r>
            <a:endParaRPr lang="pl-PL" sz="2000" dirty="0" smtClean="0">
              <a:latin typeface="Arial Narrow" panose="020B0606020202030204" pitchFamily="34" charset="0"/>
            </a:endParaRPr>
          </a:p>
          <a:p>
            <a:pPr algn="just">
              <a:lnSpc>
                <a:spcPct val="150000"/>
              </a:lnSpc>
            </a:pPr>
            <a:r>
              <a:rPr lang="pl-PL" sz="2000" dirty="0">
                <a:latin typeface="Arial Narrow" panose="020B0606020202030204" pitchFamily="34" charset="0"/>
              </a:rPr>
              <a:t> </a:t>
            </a:r>
            <a:r>
              <a:rPr lang="pl-PL" sz="2000" dirty="0" smtClean="0">
                <a:latin typeface="Arial Narrow" panose="020B0606020202030204" pitchFamily="34" charset="0"/>
              </a:rPr>
              <a:t>       o aneks </a:t>
            </a:r>
            <a:r>
              <a:rPr lang="pl-PL" sz="2000" dirty="0">
                <a:latin typeface="Arial Narrow" panose="020B0606020202030204" pitchFamily="34" charset="0"/>
              </a:rPr>
              <a:t>do umowy.</a:t>
            </a:r>
          </a:p>
          <a:p>
            <a:pPr algn="just">
              <a:lnSpc>
                <a:spcPct val="150000"/>
              </a:lnSpc>
            </a:pPr>
            <a:r>
              <a:rPr lang="pl-PL" sz="2000" dirty="0">
                <a:latin typeface="Arial Narrow" panose="020B0606020202030204" pitchFamily="34" charset="0"/>
              </a:rPr>
              <a:t>8.     Zaliczanie nieprawidłowych kosztów do danej pozycji </a:t>
            </a:r>
            <a:r>
              <a:rPr lang="pl-PL" sz="2000" dirty="0" smtClean="0">
                <a:latin typeface="Arial Narrow" panose="020B0606020202030204" pitchFamily="34" charset="0"/>
              </a:rPr>
              <a:t>budżetu. </a:t>
            </a:r>
            <a:endParaRPr lang="pl-PL" sz="2000" dirty="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56</a:t>
            </a:fld>
            <a:endParaRPr lang="de-DE" dirty="0"/>
          </a:p>
        </p:txBody>
      </p:sp>
    </p:spTree>
    <p:extLst>
      <p:ext uri="{BB962C8B-B14F-4D97-AF65-F5344CB8AC3E}">
        <p14:creationId xmlns:p14="http://schemas.microsoft.com/office/powerpoint/2010/main" val="3234402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dirty="0" smtClean="0">
                <a:latin typeface="+mj-lt"/>
                <a:ea typeface="+mj-ea"/>
                <a:cs typeface="+mj-cs"/>
              </a:rPr>
              <a:t>Najczęściej występujące nieprawidłowości</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94770" y="2065283"/>
            <a:ext cx="8526173" cy="3323987"/>
          </a:xfrm>
          <a:prstGeom prst="rect">
            <a:avLst/>
          </a:prstGeom>
          <a:noFill/>
        </p:spPr>
        <p:txBody>
          <a:bodyPr wrap="square" rtlCol="0">
            <a:spAutoFit/>
          </a:bodyPr>
          <a:lstStyle/>
          <a:p>
            <a:pPr algn="just">
              <a:lnSpc>
                <a:spcPct val="150000"/>
              </a:lnSpc>
            </a:pPr>
            <a:r>
              <a:rPr lang="pl-PL" sz="2000" dirty="0" smtClean="0">
                <a:latin typeface="Arial Narrow" panose="020B0606020202030204" pitchFamily="34" charset="0"/>
              </a:rPr>
              <a:t> 9</a:t>
            </a:r>
            <a:r>
              <a:rPr lang="pl-PL" sz="2000" dirty="0">
                <a:latin typeface="Arial Narrow" panose="020B0606020202030204" pitchFamily="34" charset="0"/>
              </a:rPr>
              <a:t>.     Dokonywanie znaczących dla realizacji zadania zmian terminów lub działań </a:t>
            </a:r>
          </a:p>
          <a:p>
            <a:pPr algn="just">
              <a:lnSpc>
                <a:spcPct val="150000"/>
              </a:lnSpc>
            </a:pPr>
            <a:r>
              <a:rPr lang="pl-PL" sz="2000" dirty="0">
                <a:latin typeface="Arial Narrow" panose="020B0606020202030204" pitchFamily="34" charset="0"/>
              </a:rPr>
              <a:t> </a:t>
            </a:r>
            <a:r>
              <a:rPr lang="pl-PL" sz="2000" dirty="0" smtClean="0">
                <a:latin typeface="Arial Narrow" panose="020B0606020202030204" pitchFamily="34" charset="0"/>
              </a:rPr>
              <a:t>       w harmonogramie.</a:t>
            </a:r>
            <a:endParaRPr lang="pl-PL" sz="2000" dirty="0">
              <a:latin typeface="Arial Narrow" panose="020B0606020202030204" pitchFamily="34" charset="0"/>
            </a:endParaRPr>
          </a:p>
          <a:p>
            <a:pPr algn="just">
              <a:lnSpc>
                <a:spcPct val="150000"/>
              </a:lnSpc>
            </a:pPr>
            <a:r>
              <a:rPr lang="pl-PL" sz="2000" dirty="0" smtClean="0">
                <a:latin typeface="Arial Narrow" panose="020B0606020202030204" pitchFamily="34" charset="0"/>
              </a:rPr>
              <a:t>10.  Umieszczenie </a:t>
            </a:r>
            <a:r>
              <a:rPr lang="pl-PL" sz="2000" dirty="0">
                <a:latin typeface="Arial Narrow" panose="020B0606020202030204" pitchFamily="34" charset="0"/>
              </a:rPr>
              <a:t>w zestawieniu faktur/rachunków </a:t>
            </a:r>
            <a:r>
              <a:rPr lang="pl-PL" sz="2000" dirty="0" smtClean="0">
                <a:latin typeface="Arial Narrow" panose="020B0606020202030204" pitchFamily="34" charset="0"/>
              </a:rPr>
              <a:t>/dokumentów </a:t>
            </a:r>
            <a:r>
              <a:rPr lang="pl-PL" sz="2000" dirty="0">
                <a:latin typeface="Arial Narrow" panose="020B0606020202030204" pitchFamily="34" charset="0"/>
              </a:rPr>
              <a:t>księgowych </a:t>
            </a:r>
            <a:endParaRPr lang="pl-PL" sz="2000" dirty="0" smtClean="0">
              <a:latin typeface="Arial Narrow" panose="020B0606020202030204" pitchFamily="34" charset="0"/>
            </a:endParaRPr>
          </a:p>
          <a:p>
            <a:pPr algn="just">
              <a:lnSpc>
                <a:spcPct val="150000"/>
              </a:lnSpc>
            </a:pPr>
            <a:r>
              <a:rPr lang="pl-PL" sz="2000" dirty="0">
                <a:latin typeface="Arial Narrow" panose="020B0606020202030204" pitchFamily="34" charset="0"/>
              </a:rPr>
              <a:t> </a:t>
            </a:r>
            <a:r>
              <a:rPr lang="pl-PL" sz="2000" dirty="0" smtClean="0">
                <a:latin typeface="Arial Narrow" panose="020B0606020202030204" pitchFamily="34" charset="0"/>
              </a:rPr>
              <a:t>       wystawionych </a:t>
            </a:r>
            <a:r>
              <a:rPr lang="pl-PL" sz="2000" dirty="0">
                <a:latin typeface="Arial Narrow" panose="020B0606020202030204" pitchFamily="34" charset="0"/>
              </a:rPr>
              <a:t>lub opłaconych po terminie realizacji </a:t>
            </a:r>
            <a:r>
              <a:rPr lang="pl-PL" sz="2000" dirty="0" smtClean="0">
                <a:latin typeface="Arial Narrow" panose="020B0606020202030204" pitchFamily="34" charset="0"/>
              </a:rPr>
              <a:t>zadania.</a:t>
            </a:r>
          </a:p>
          <a:p>
            <a:pPr algn="just">
              <a:lnSpc>
                <a:spcPct val="150000"/>
              </a:lnSpc>
            </a:pPr>
            <a:r>
              <a:rPr lang="pl-PL" sz="2000" dirty="0" smtClean="0">
                <a:latin typeface="Arial Narrow" panose="020B0606020202030204" pitchFamily="34" charset="0"/>
              </a:rPr>
              <a:t>11.  Niezachowanie proporcji wkładu własnego.</a:t>
            </a:r>
            <a:endParaRPr lang="pl-PL" sz="2000" dirty="0">
              <a:latin typeface="Arial Narrow" panose="020B0606020202030204" pitchFamily="34" charset="0"/>
            </a:endParaRPr>
          </a:p>
          <a:p>
            <a:pPr lvl="0" algn="just">
              <a:lnSpc>
                <a:spcPct val="150000"/>
              </a:lnSpc>
            </a:pPr>
            <a:r>
              <a:rPr lang="pl-PL" sz="2000" dirty="0">
                <a:latin typeface="Arial Narrow" panose="020B0606020202030204" pitchFamily="34" charset="0"/>
              </a:rPr>
              <a:t/>
            </a:r>
            <a:br>
              <a:rPr lang="pl-PL" sz="2000" dirty="0">
                <a:latin typeface="Arial Narrow" panose="020B0606020202030204" pitchFamily="34" charset="0"/>
              </a:rPr>
            </a:br>
            <a:endParaRPr lang="pl-PL" sz="2000" dirty="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57</a:t>
            </a:fld>
            <a:endParaRPr lang="de-DE" dirty="0"/>
          </a:p>
        </p:txBody>
      </p:sp>
    </p:spTree>
    <p:extLst>
      <p:ext uri="{BB962C8B-B14F-4D97-AF65-F5344CB8AC3E}">
        <p14:creationId xmlns:p14="http://schemas.microsoft.com/office/powerpoint/2010/main" val="391070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C:\Users\lukas.o\Desktop\Neuer Ordner\Abstract\10.jpg"/>
          <p:cNvPicPr>
            <a:picLocks noChangeAspect="1" noChangeArrowheads="1"/>
          </p:cNvPicPr>
          <p:nvPr/>
        </p:nvPicPr>
        <p:blipFill>
          <a:blip r:embed="rId2" cstate="print"/>
          <a:srcRect/>
          <a:stretch>
            <a:fillRect/>
          </a:stretch>
        </p:blipFill>
        <p:spPr bwMode="gray">
          <a:xfrm flipH="1">
            <a:off x="0" y="0"/>
            <a:ext cx="9144000" cy="6858001"/>
          </a:xfrm>
          <a:prstGeom prst="rect">
            <a:avLst/>
          </a:prstGeom>
          <a:noFill/>
        </p:spPr>
      </p:pic>
      <p:grpSp>
        <p:nvGrpSpPr>
          <p:cNvPr id="8" name="Gruppieren 7"/>
          <p:cNvGrpSpPr/>
          <p:nvPr/>
        </p:nvGrpSpPr>
        <p:grpSpPr>
          <a:xfrm>
            <a:off x="481824" y="2047164"/>
            <a:ext cx="5809795" cy="2676647"/>
            <a:chOff x="577074" y="2475959"/>
            <a:chExt cx="5809795" cy="2498057"/>
          </a:xfrm>
        </p:grpSpPr>
        <p:sp>
          <p:nvSpPr>
            <p:cNvPr id="5" name="Textfeld 4"/>
            <p:cNvSpPr txBox="1"/>
            <p:nvPr/>
          </p:nvSpPr>
          <p:spPr bwMode="gray">
            <a:xfrm>
              <a:off x="577074" y="2881135"/>
              <a:ext cx="5121980" cy="2092881"/>
            </a:xfrm>
            <a:prstGeom prst="rect">
              <a:avLst/>
            </a:prstGeom>
            <a:noFill/>
          </p:spPr>
          <p:txBody>
            <a:bodyPr wrap="none" lIns="0" tIns="0" rIns="0" bIns="0" rtlCol="0">
              <a:spAutoFit/>
            </a:bodyPr>
            <a:lstStyle/>
            <a:p>
              <a:pPr>
                <a:lnSpc>
                  <a:spcPct val="80000"/>
                </a:lnSpc>
              </a:pPr>
              <a:r>
                <a:rPr lang="pl-PL" sz="11000" b="1" noProof="1" smtClean="0">
                  <a:ln w="12700">
                    <a:noFill/>
                  </a:ln>
                  <a:solidFill>
                    <a:srgbClr val="A40000"/>
                  </a:solidFill>
                  <a:effectLst>
                    <a:innerShdw blurRad="63500" dist="50800" dir="13500000">
                      <a:prstClr val="black">
                        <a:alpha val="50000"/>
                      </a:prstClr>
                    </a:innerShdw>
                  </a:effectLst>
                </a:rPr>
                <a:t>Dziękuję</a:t>
              </a:r>
              <a:r>
                <a:rPr lang="pl-PL" sz="4400" noProof="1" smtClean="0">
                  <a:ln w="12700">
                    <a:noFill/>
                  </a:ln>
                  <a:solidFill>
                    <a:srgbClr val="A40000"/>
                  </a:solidFill>
                  <a:effectLst>
                    <a:innerShdw blurRad="63500" dist="50800" dir="13500000">
                      <a:prstClr val="black">
                        <a:alpha val="50000"/>
                      </a:prstClr>
                    </a:innerShdw>
                  </a:effectLst>
                </a:rPr>
                <a:t> </a:t>
              </a:r>
            </a:p>
            <a:p>
              <a:pPr>
                <a:lnSpc>
                  <a:spcPct val="80000"/>
                </a:lnSpc>
              </a:pPr>
              <a:r>
                <a:rPr lang="pl-PL" sz="6000" noProof="1" smtClean="0">
                  <a:ln w="12700">
                    <a:noFill/>
                  </a:ln>
                  <a:solidFill>
                    <a:srgbClr val="A40000"/>
                  </a:solidFill>
                  <a:effectLst>
                    <a:innerShdw blurRad="63500" dist="50800" dir="13500000">
                      <a:prstClr val="black">
                        <a:alpha val="50000"/>
                      </a:prstClr>
                    </a:innerShdw>
                  </a:effectLst>
                </a:rPr>
                <a:t>za uwagę</a:t>
              </a:r>
              <a:endParaRPr lang="de-DE" sz="6000" noProof="1">
                <a:ln w="12700">
                  <a:noFill/>
                </a:ln>
                <a:solidFill>
                  <a:srgbClr val="A40000"/>
                </a:solidFill>
                <a:effectLst>
                  <a:innerShdw blurRad="63500" dist="50800" dir="13500000">
                    <a:prstClr val="black">
                      <a:alpha val="50000"/>
                    </a:prstClr>
                  </a:innerShdw>
                </a:effectLst>
              </a:endParaRPr>
            </a:p>
          </p:txBody>
        </p:sp>
        <p:sp>
          <p:nvSpPr>
            <p:cNvPr id="6" name="Textfeld 5"/>
            <p:cNvSpPr txBox="1"/>
            <p:nvPr/>
          </p:nvSpPr>
          <p:spPr>
            <a:xfrm>
              <a:off x="5527059" y="2475959"/>
              <a:ext cx="859810" cy="2092881"/>
            </a:xfrm>
            <a:prstGeom prst="rect">
              <a:avLst/>
            </a:prstGeom>
            <a:noFill/>
          </p:spPr>
          <p:txBody>
            <a:bodyPr wrap="square" rtlCol="0">
              <a:spAutoFit/>
            </a:bodyPr>
            <a:lstStyle/>
            <a:p>
              <a:r>
                <a:rPr lang="pl-PL" sz="13000" b="1" noProof="1">
                  <a:ln w="12700">
                    <a:noFill/>
                  </a:ln>
                  <a:solidFill>
                    <a:srgbClr val="A40000"/>
                  </a:solidFill>
                  <a:effectLst>
                    <a:innerShdw blurRad="63500" dist="50800" dir="13500000">
                      <a:prstClr val="black">
                        <a:alpha val="50000"/>
                      </a:prstClr>
                    </a:innerShdw>
                  </a:effectLst>
                </a:rPr>
                <a:t>!</a:t>
              </a:r>
              <a:endParaRPr lang="de-DE" sz="13000" b="1" noProof="1" smtClean="0">
                <a:ln w="12700">
                  <a:noFill/>
                </a:ln>
                <a:solidFill>
                  <a:srgbClr val="A40000"/>
                </a:solidFill>
                <a:effectLst>
                  <a:innerShdw blurRad="63500" dist="50800" dir="13500000">
                    <a:prstClr val="black">
                      <a:alpha val="50000"/>
                    </a:prstClr>
                  </a:innerShdw>
                </a:effectLst>
              </a:endParaRPr>
            </a:p>
          </p:txBody>
        </p:sp>
      </p:grpSp>
      <p:pic>
        <p:nvPicPr>
          <p:cNvPr id="7" name="Obraz 6" descr="C:\Users\jsolarz\AppData\Local\Microsoft\Windows\Temporary Internet Files\Content.Outlook\NNX7PZPH\HERB.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1602" y="367997"/>
            <a:ext cx="640443" cy="738815"/>
          </a:xfrm>
          <a:prstGeom prst="rect">
            <a:avLst/>
          </a:prstGeom>
          <a:noFill/>
          <a:ln>
            <a:noFill/>
          </a:ln>
        </p:spPr>
      </p:pic>
      <p:pic>
        <p:nvPicPr>
          <p:cNvPr id="9" name="Obraz 8" descr="C:\Users\jsolarz\Desktop\ROPS.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58262" y="361161"/>
            <a:ext cx="708574" cy="860768"/>
          </a:xfrm>
          <a:prstGeom prst="rect">
            <a:avLst/>
          </a:prstGeom>
          <a:noFill/>
          <a:ln>
            <a:noFill/>
          </a:ln>
        </p:spPr>
      </p:pic>
    </p:spTree>
    <p:extLst>
      <p:ext uri="{BB962C8B-B14F-4D97-AF65-F5344CB8AC3E}">
        <p14:creationId xmlns:p14="http://schemas.microsoft.com/office/powerpoint/2010/main" val="1670342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altLang="en-US" sz="3200" b="1" dirty="0" smtClean="0">
                <a:latin typeface="+mj-lt"/>
                <a:ea typeface="+mj-ea"/>
                <a:cs typeface="+mj-cs"/>
              </a:rPr>
              <a:t>Adresaci konkursów</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19" y="2065283"/>
            <a:ext cx="8657439" cy="4708981"/>
          </a:xfrm>
          <a:prstGeom prst="rect">
            <a:avLst/>
          </a:prstGeom>
          <a:noFill/>
        </p:spPr>
        <p:txBody>
          <a:bodyPr wrap="square" rtlCol="0">
            <a:spAutoFit/>
          </a:bodyPr>
          <a:lstStyle/>
          <a:p>
            <a:pPr lvl="0" algn="just"/>
            <a:r>
              <a:rPr lang="pl-PL" sz="2000" b="1" dirty="0" smtClean="0">
                <a:latin typeface="Arial Narrow" panose="020B0606020202030204" pitchFamily="34" charset="0"/>
              </a:rPr>
              <a:t>Dofinansowanie </a:t>
            </a:r>
            <a:r>
              <a:rPr lang="pl-PL" sz="2000" b="1" dirty="0">
                <a:latin typeface="Arial Narrow" panose="020B0606020202030204" pitchFamily="34" charset="0"/>
              </a:rPr>
              <a:t>nie może być przyznane: </a:t>
            </a:r>
            <a:endParaRPr lang="pl-PL" sz="2000" dirty="0">
              <a:latin typeface="Arial Narrow" panose="020B0606020202030204" pitchFamily="34" charset="0"/>
            </a:endParaRPr>
          </a:p>
          <a:p>
            <a:pPr algn="just"/>
            <a:r>
              <a:rPr lang="pl-PL" sz="2000" dirty="0">
                <a:latin typeface="Arial Narrow" panose="020B0606020202030204" pitchFamily="34" charset="0"/>
              </a:rPr>
              <a:t>1). Podmiotom wymienionym w art.3 ust.4 ustawy z dnia 24 kwietnia 2003r. o działalności pożytku publicznego i o wolontariacie (Dz. U. z 2014 r poz. 1118), tj.: </a:t>
            </a:r>
          </a:p>
          <a:p>
            <a:pPr algn="just"/>
            <a:r>
              <a:rPr lang="pl-PL" sz="2000" dirty="0">
                <a:latin typeface="Arial Narrow" panose="020B0606020202030204" pitchFamily="34" charset="0"/>
              </a:rPr>
              <a:t>a) partiom politycznym, </a:t>
            </a:r>
          </a:p>
          <a:p>
            <a:pPr algn="just"/>
            <a:r>
              <a:rPr lang="pl-PL" sz="2000" dirty="0">
                <a:latin typeface="Arial Narrow" panose="020B0606020202030204" pitchFamily="34" charset="0"/>
              </a:rPr>
              <a:t>b) związkom zawodowym i organizacjom pracodawców, </a:t>
            </a:r>
          </a:p>
          <a:p>
            <a:pPr algn="just"/>
            <a:r>
              <a:rPr lang="pl-PL" sz="2000" dirty="0">
                <a:latin typeface="Arial Narrow" panose="020B0606020202030204" pitchFamily="34" charset="0"/>
              </a:rPr>
              <a:t>c) samorządom zawodowym </a:t>
            </a:r>
            <a:r>
              <a:rPr lang="pl-PL" sz="2000" dirty="0" smtClean="0">
                <a:latin typeface="Arial Narrow" panose="020B0606020202030204" pitchFamily="34" charset="0"/>
              </a:rPr>
              <a:t>,</a:t>
            </a:r>
            <a:endParaRPr lang="pl-PL" sz="2000" dirty="0">
              <a:latin typeface="Arial Narrow" panose="020B0606020202030204" pitchFamily="34" charset="0"/>
            </a:endParaRPr>
          </a:p>
          <a:p>
            <a:pPr algn="just"/>
            <a:r>
              <a:rPr lang="pl-PL" sz="2000" dirty="0">
                <a:latin typeface="Arial Narrow" panose="020B0606020202030204" pitchFamily="34" charset="0"/>
              </a:rPr>
              <a:t>d) fundacjom utworzonym przez partie </a:t>
            </a:r>
            <a:r>
              <a:rPr lang="pl-PL" sz="2000" dirty="0" smtClean="0">
                <a:latin typeface="Arial Narrow" panose="020B0606020202030204" pitchFamily="34" charset="0"/>
              </a:rPr>
              <a:t>polityczne, </a:t>
            </a:r>
          </a:p>
          <a:p>
            <a:pPr algn="just"/>
            <a:endParaRPr lang="pl-PL" sz="1000" dirty="0">
              <a:latin typeface="Arial Narrow" panose="020B0606020202030204" pitchFamily="34" charset="0"/>
            </a:endParaRPr>
          </a:p>
          <a:p>
            <a:pPr algn="just"/>
            <a:r>
              <a:rPr lang="pl-PL" sz="2000" dirty="0">
                <a:latin typeface="Arial Narrow" panose="020B0606020202030204" pitchFamily="34" charset="0"/>
              </a:rPr>
              <a:t>2). Podmiotom, które:</a:t>
            </a:r>
          </a:p>
          <a:p>
            <a:pPr algn="just"/>
            <a:r>
              <a:rPr lang="pl-PL" sz="2000" dirty="0">
                <a:latin typeface="Arial Narrow" panose="020B0606020202030204" pitchFamily="34" charset="0"/>
              </a:rPr>
              <a:t>a)  zostały postawione w stan likwidacji,</a:t>
            </a:r>
          </a:p>
          <a:p>
            <a:pPr algn="just"/>
            <a:r>
              <a:rPr lang="pl-PL" sz="2000" dirty="0">
                <a:latin typeface="Arial Narrow" panose="020B0606020202030204" pitchFamily="34" charset="0"/>
              </a:rPr>
              <a:t>b) nie wywiązały się z obowiązków w zakresie płacenia składek na ubezpieczenia społeczne czy podatków, zgodnie z obowiązującymi przepisami </a:t>
            </a:r>
            <a:r>
              <a:rPr lang="pl-PL" sz="2000" dirty="0" smtClean="0">
                <a:latin typeface="Arial Narrow" panose="020B0606020202030204" pitchFamily="34" charset="0"/>
              </a:rPr>
              <a:t>prawa</a:t>
            </a:r>
            <a:r>
              <a:rPr lang="pl-PL" sz="2000" dirty="0">
                <a:latin typeface="Arial Narrow" panose="020B0606020202030204" pitchFamily="34" charset="0"/>
              </a:rPr>
              <a:t>,</a:t>
            </a:r>
            <a:endParaRPr lang="pl-PL" sz="2000" dirty="0" smtClean="0">
              <a:latin typeface="Arial Narrow" panose="020B0606020202030204" pitchFamily="34" charset="0"/>
            </a:endParaRPr>
          </a:p>
          <a:p>
            <a:pPr algn="just"/>
            <a:endParaRPr lang="pl-PL" sz="1000" dirty="0">
              <a:latin typeface="Arial Narrow" panose="020B0606020202030204" pitchFamily="34" charset="0"/>
            </a:endParaRPr>
          </a:p>
          <a:p>
            <a:pPr algn="just"/>
            <a:r>
              <a:rPr lang="pl-PL" sz="2000" dirty="0">
                <a:latin typeface="Arial Narrow" panose="020B0606020202030204" pitchFamily="34" charset="0"/>
              </a:rPr>
              <a:t>3). Podmiotom, które planują realizacje zadania o zasięgu gminnym, tj. działanie nakierowane na beneficjentów tylko jednej gminy.</a:t>
            </a:r>
          </a:p>
          <a:p>
            <a:pPr algn="just"/>
            <a:endParaRPr lang="pl-PL" sz="2000" dirty="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6</a:t>
            </a:fld>
            <a:endParaRPr lang="de-DE" dirty="0"/>
          </a:p>
        </p:txBody>
      </p:sp>
    </p:spTree>
    <p:extLst>
      <p:ext uri="{BB962C8B-B14F-4D97-AF65-F5344CB8AC3E}">
        <p14:creationId xmlns:p14="http://schemas.microsoft.com/office/powerpoint/2010/main" val="4280844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dirty="0" smtClean="0">
                <a:latin typeface="+mj-lt"/>
                <a:ea typeface="+mj-ea"/>
                <a:cs typeface="+mj-cs"/>
              </a:rPr>
              <a:t>Sposób przygotowania oferty</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19" y="2065283"/>
            <a:ext cx="8657439" cy="2554545"/>
          </a:xfrm>
          <a:prstGeom prst="rect">
            <a:avLst/>
          </a:prstGeom>
          <a:noFill/>
        </p:spPr>
        <p:txBody>
          <a:bodyPr wrap="square" rtlCol="0">
            <a:spAutoFit/>
          </a:bodyPr>
          <a:lstStyle/>
          <a:p>
            <a:pPr lvl="0" algn="just"/>
            <a:r>
              <a:rPr lang="pl-PL" sz="2000" dirty="0">
                <a:latin typeface="Arial Narrow" panose="020B0606020202030204" pitchFamily="34" charset="0"/>
              </a:rPr>
              <a:t>1</a:t>
            </a:r>
            <a:r>
              <a:rPr lang="pl-PL" sz="2000" dirty="0" smtClean="0">
                <a:latin typeface="Arial Narrow" panose="020B0606020202030204" pitchFamily="34" charset="0"/>
              </a:rPr>
              <a:t>. Zadanie </a:t>
            </a:r>
            <a:r>
              <a:rPr lang="pl-PL" sz="2000" dirty="0">
                <a:latin typeface="Arial Narrow" panose="020B0606020202030204" pitchFamily="34" charset="0"/>
              </a:rPr>
              <a:t>określone w ofercie do dofinansowania musi stanowić odrębne zadanie/wydarzenie, nie może być częścią większego zadania/przedsięwzięcia.</a:t>
            </a:r>
          </a:p>
          <a:p>
            <a:pPr algn="just"/>
            <a:r>
              <a:rPr lang="pl-PL" sz="2000" dirty="0">
                <a:latin typeface="Arial Narrow" panose="020B0606020202030204" pitchFamily="34" charset="0"/>
              </a:rPr>
              <a:t> </a:t>
            </a:r>
          </a:p>
          <a:p>
            <a:pPr lvl="0" algn="just"/>
            <a:r>
              <a:rPr lang="pl-PL" sz="2000" dirty="0">
                <a:latin typeface="Arial Narrow" panose="020B0606020202030204" pitchFamily="34" charset="0"/>
              </a:rPr>
              <a:t>2</a:t>
            </a:r>
            <a:r>
              <a:rPr lang="pl-PL" sz="2000" dirty="0" smtClean="0">
                <a:latin typeface="Arial Narrow" panose="020B0606020202030204" pitchFamily="34" charset="0"/>
              </a:rPr>
              <a:t>. Oferta </a:t>
            </a:r>
            <a:r>
              <a:rPr lang="pl-PL" sz="2000" dirty="0">
                <a:latin typeface="Arial Narrow" panose="020B0606020202030204" pitchFamily="34" charset="0"/>
              </a:rPr>
              <a:t>musi zostać sporządzona zgodnie ze wzorem określonym w  Rozporządzeniu Ministra Pracy i Polityki Społecznej z dnia 15 grudnia 2010r w sprawie wzoru oferty i ramowego wzoru umowy dotyczących realizacji zadania publicznego oraz sprawozdania tego zadania. (Dz. U. 2011r. Nr 6 poz. 25) </a:t>
            </a:r>
          </a:p>
          <a:p>
            <a:pPr algn="just"/>
            <a:endParaRPr lang="pl-PL" sz="2000" dirty="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7</a:t>
            </a:fld>
            <a:endParaRPr lang="de-DE" dirty="0"/>
          </a:p>
        </p:txBody>
      </p:sp>
    </p:spTree>
    <p:extLst>
      <p:ext uri="{BB962C8B-B14F-4D97-AF65-F5344CB8AC3E}">
        <p14:creationId xmlns:p14="http://schemas.microsoft.com/office/powerpoint/2010/main" val="3787039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dirty="0" smtClean="0">
                <a:latin typeface="+mj-lt"/>
                <a:ea typeface="+mj-ea"/>
                <a:cs typeface="+mj-cs"/>
              </a:rPr>
              <a:t>Sposób przygotowania oferty</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19" y="2065283"/>
            <a:ext cx="8657439" cy="4401205"/>
          </a:xfrm>
          <a:prstGeom prst="rect">
            <a:avLst/>
          </a:prstGeom>
          <a:noFill/>
        </p:spPr>
        <p:txBody>
          <a:bodyPr wrap="square" rtlCol="0">
            <a:spAutoFit/>
          </a:bodyPr>
          <a:lstStyle/>
          <a:p>
            <a:pPr lvl="0" algn="just"/>
            <a:r>
              <a:rPr lang="pl-PL" sz="2000" dirty="0">
                <a:latin typeface="Arial Narrow" panose="020B0606020202030204" pitchFamily="34" charset="0"/>
              </a:rPr>
              <a:t>3</a:t>
            </a:r>
            <a:r>
              <a:rPr lang="pl-PL" sz="2000" dirty="0" smtClean="0">
                <a:latin typeface="Arial Narrow" panose="020B0606020202030204" pitchFamily="34" charset="0"/>
              </a:rPr>
              <a:t>. W </a:t>
            </a:r>
            <a:r>
              <a:rPr lang="pl-PL" sz="2000" dirty="0">
                <a:latin typeface="Arial Narrow" panose="020B0606020202030204" pitchFamily="34" charset="0"/>
              </a:rPr>
              <a:t>ofercie realizacji zadania należy podać zakładaną ilość osób na rzecz których będzie </a:t>
            </a:r>
            <a:r>
              <a:rPr lang="pl-PL" sz="2000" dirty="0" smtClean="0">
                <a:latin typeface="Arial Narrow" panose="020B0606020202030204" pitchFamily="34" charset="0"/>
              </a:rPr>
              <a:t>realizowane zadanie.</a:t>
            </a:r>
            <a:endParaRPr lang="pl-PL" sz="2000" dirty="0">
              <a:latin typeface="Arial Narrow" panose="020B0606020202030204" pitchFamily="34" charset="0"/>
            </a:endParaRPr>
          </a:p>
          <a:p>
            <a:pPr algn="just"/>
            <a:r>
              <a:rPr lang="pl-PL" sz="2000" dirty="0">
                <a:latin typeface="Arial Narrow" panose="020B0606020202030204" pitchFamily="34" charset="0"/>
              </a:rPr>
              <a:t> </a:t>
            </a:r>
          </a:p>
          <a:p>
            <a:pPr lvl="0" algn="just"/>
            <a:r>
              <a:rPr lang="pl-PL" sz="2000" dirty="0">
                <a:latin typeface="Arial Narrow" panose="020B0606020202030204" pitchFamily="34" charset="0"/>
              </a:rPr>
              <a:t>4</a:t>
            </a:r>
            <a:r>
              <a:rPr lang="pl-PL" sz="2000" dirty="0" smtClean="0">
                <a:latin typeface="Arial Narrow" panose="020B0606020202030204" pitchFamily="34" charset="0"/>
              </a:rPr>
              <a:t>. Oferta </a:t>
            </a:r>
            <a:r>
              <a:rPr lang="pl-PL" sz="2000" dirty="0">
                <a:latin typeface="Arial Narrow" panose="020B0606020202030204" pitchFamily="34" charset="0"/>
              </a:rPr>
              <a:t>musi być spójna  tzn. musi istnieć logiczne powiązanie pomiędzy celem zadania, szczegółowym zakresem rzeczowym zadania, opisem poszczególnych planowanych działań, harmonogramem,  a kosztorysem zadania i oczekiwanymi efektami realizacji.</a:t>
            </a:r>
          </a:p>
          <a:p>
            <a:pPr algn="just"/>
            <a:r>
              <a:rPr lang="pl-PL" sz="2000" i="1" dirty="0">
                <a:latin typeface="Arial Narrow" panose="020B0606020202030204" pitchFamily="34" charset="0"/>
              </a:rPr>
              <a:t> </a:t>
            </a:r>
            <a:endParaRPr lang="pl-PL" sz="2000" dirty="0">
              <a:latin typeface="Arial Narrow" panose="020B0606020202030204" pitchFamily="34" charset="0"/>
            </a:endParaRPr>
          </a:p>
          <a:p>
            <a:pPr lvl="0" algn="just"/>
            <a:r>
              <a:rPr lang="pl-PL" sz="2000" dirty="0">
                <a:latin typeface="Arial Narrow" panose="020B0606020202030204" pitchFamily="34" charset="0"/>
              </a:rPr>
              <a:t>5</a:t>
            </a:r>
            <a:r>
              <a:rPr lang="pl-PL" sz="2000" dirty="0" smtClean="0">
                <a:latin typeface="Arial Narrow" panose="020B0606020202030204" pitchFamily="34" charset="0"/>
              </a:rPr>
              <a:t>. W </a:t>
            </a:r>
            <a:r>
              <a:rPr lang="pl-PL" sz="2000" dirty="0">
                <a:latin typeface="Arial Narrow" panose="020B0606020202030204" pitchFamily="34" charset="0"/>
              </a:rPr>
              <a:t>harmonogramie realizacji zadania należy podać terminy rozpoczęcia i zakończenia poszczególnych działań (tj. dzień – miesiąc - rok, od - do) oraz liczbowe określenie skali działań planowanych przy realizacji zadania publicznego (tzn. miar adekwatnych dla danego zadania publicznego, np. liczba świadczeń udzielanych tygodniowo, miesięcznie, liczba adresatów).</a:t>
            </a:r>
          </a:p>
          <a:p>
            <a:r>
              <a:rPr lang="pl-PL" sz="2000" dirty="0">
                <a:latin typeface="Arial Narrow" panose="020B0606020202030204" pitchFamily="34" charset="0"/>
              </a:rPr>
              <a:t> </a:t>
            </a:r>
          </a:p>
          <a:p>
            <a:pPr algn="just"/>
            <a:endParaRPr lang="pl-PL" sz="2000" dirty="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8</a:t>
            </a:fld>
            <a:endParaRPr lang="de-DE" dirty="0"/>
          </a:p>
        </p:txBody>
      </p:sp>
    </p:spTree>
    <p:extLst>
      <p:ext uri="{BB962C8B-B14F-4D97-AF65-F5344CB8AC3E}">
        <p14:creationId xmlns:p14="http://schemas.microsoft.com/office/powerpoint/2010/main" val="4043772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8"/>
          <p:cNvGrpSpPr/>
          <p:nvPr/>
        </p:nvGrpSpPr>
        <p:grpSpPr>
          <a:xfrm flipV="1">
            <a:off x="-14290" y="1227931"/>
            <a:ext cx="6987498" cy="554038"/>
            <a:chOff x="-15876" y="2994005"/>
            <a:chExt cx="12891701" cy="766736"/>
          </a:xfrm>
          <a:solidFill>
            <a:schemeClr val="accent1"/>
          </a:solidFill>
        </p:grpSpPr>
        <p:sp>
          <p:nvSpPr>
            <p:cNvPr id="3" name="Freeform 7"/>
            <p:cNvSpPr>
              <a:spLocks/>
            </p:cNvSpPr>
            <p:nvPr/>
          </p:nvSpPr>
          <p:spPr bwMode="auto">
            <a:xfrm>
              <a:off x="-15876" y="3140102"/>
              <a:ext cx="9767637" cy="474541"/>
            </a:xfrm>
            <a:custGeom>
              <a:avLst/>
              <a:gdLst>
                <a:gd name="T0" fmla="*/ 0 w 2212"/>
                <a:gd name="T1" fmla="*/ 46 h 207"/>
                <a:gd name="T2" fmla="*/ 0 w 2212"/>
                <a:gd name="T3" fmla="*/ 58 h 207"/>
                <a:gd name="T4" fmla="*/ 281 w 2212"/>
                <a:gd name="T5" fmla="*/ 32 h 207"/>
                <a:gd name="T6" fmla="*/ 738 w 2212"/>
                <a:gd name="T7" fmla="*/ 110 h 207"/>
                <a:gd name="T8" fmla="*/ 1095 w 2212"/>
                <a:gd name="T9" fmla="*/ 179 h 207"/>
                <a:gd name="T10" fmla="*/ 1460 w 2212"/>
                <a:gd name="T11" fmla="*/ 202 h 207"/>
                <a:gd name="T12" fmla="*/ 1924 w 2212"/>
                <a:gd name="T13" fmla="*/ 137 h 207"/>
                <a:gd name="T14" fmla="*/ 2212 w 2212"/>
                <a:gd name="T15" fmla="*/ 30 h 207"/>
                <a:gd name="T16" fmla="*/ 1916 w 2212"/>
                <a:gd name="T17" fmla="*/ 107 h 207"/>
                <a:gd name="T18" fmla="*/ 1459 w 2212"/>
                <a:gd name="T19" fmla="*/ 171 h 207"/>
                <a:gd name="T20" fmla="*/ 1100 w 2212"/>
                <a:gd name="T21" fmla="*/ 148 h 207"/>
                <a:gd name="T22" fmla="*/ 744 w 2212"/>
                <a:gd name="T23" fmla="*/ 80 h 207"/>
                <a:gd name="T24" fmla="*/ 282 w 2212"/>
                <a:gd name="T25" fmla="*/ 1 h 207"/>
                <a:gd name="T26" fmla="*/ 0 w 2212"/>
                <a:gd name="T27" fmla="*/ 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207">
                  <a:moveTo>
                    <a:pt x="0" y="46"/>
                  </a:moveTo>
                  <a:cubicBezTo>
                    <a:pt x="0" y="58"/>
                    <a:pt x="0" y="58"/>
                    <a:pt x="0" y="58"/>
                  </a:cubicBezTo>
                  <a:cubicBezTo>
                    <a:pt x="105" y="39"/>
                    <a:pt x="156" y="30"/>
                    <a:pt x="281" y="32"/>
                  </a:cubicBezTo>
                  <a:cubicBezTo>
                    <a:pt x="416" y="40"/>
                    <a:pt x="551" y="73"/>
                    <a:pt x="738" y="110"/>
                  </a:cubicBezTo>
                  <a:cubicBezTo>
                    <a:pt x="924" y="149"/>
                    <a:pt x="1095" y="179"/>
                    <a:pt x="1095" y="179"/>
                  </a:cubicBezTo>
                  <a:cubicBezTo>
                    <a:pt x="1095" y="179"/>
                    <a:pt x="1268" y="207"/>
                    <a:pt x="1460" y="202"/>
                  </a:cubicBezTo>
                  <a:cubicBezTo>
                    <a:pt x="1652" y="202"/>
                    <a:pt x="1858" y="156"/>
                    <a:pt x="1924" y="137"/>
                  </a:cubicBezTo>
                  <a:cubicBezTo>
                    <a:pt x="2048" y="104"/>
                    <a:pt x="2115" y="76"/>
                    <a:pt x="2212" y="30"/>
                  </a:cubicBezTo>
                  <a:cubicBezTo>
                    <a:pt x="2108" y="57"/>
                    <a:pt x="2039" y="75"/>
                    <a:pt x="1916" y="107"/>
                  </a:cubicBezTo>
                  <a:cubicBezTo>
                    <a:pt x="1850" y="126"/>
                    <a:pt x="1648" y="171"/>
                    <a:pt x="1459" y="171"/>
                  </a:cubicBezTo>
                  <a:cubicBezTo>
                    <a:pt x="1270" y="176"/>
                    <a:pt x="1099" y="148"/>
                    <a:pt x="1100" y="148"/>
                  </a:cubicBezTo>
                  <a:cubicBezTo>
                    <a:pt x="1100" y="148"/>
                    <a:pt x="930" y="118"/>
                    <a:pt x="744" y="80"/>
                  </a:cubicBezTo>
                  <a:cubicBezTo>
                    <a:pt x="558" y="43"/>
                    <a:pt x="388" y="6"/>
                    <a:pt x="282" y="1"/>
                  </a:cubicBezTo>
                  <a:cubicBezTo>
                    <a:pt x="189" y="0"/>
                    <a:pt x="75" y="9"/>
                    <a:pt x="0" y="46"/>
                  </a:cubicBezTo>
                  <a:close/>
                </a:path>
              </a:pathLst>
            </a:custGeom>
            <a:solidFill>
              <a:srgbClr val="7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4" name="Freeform 8"/>
            <p:cNvSpPr>
              <a:spLocks/>
            </p:cNvSpPr>
            <p:nvPr/>
          </p:nvSpPr>
          <p:spPr bwMode="auto">
            <a:xfrm>
              <a:off x="-15875" y="2994005"/>
              <a:ext cx="12891700" cy="766736"/>
            </a:xfrm>
            <a:custGeom>
              <a:avLst/>
              <a:gdLst>
                <a:gd name="T0" fmla="*/ 0 w 3260"/>
                <a:gd name="T1" fmla="*/ 181 h 257"/>
                <a:gd name="T2" fmla="*/ 0 w 3260"/>
                <a:gd name="T3" fmla="*/ 195 h 257"/>
                <a:gd name="T4" fmla="*/ 441 w 3260"/>
                <a:gd name="T5" fmla="*/ 134 h 257"/>
                <a:gd name="T6" fmla="*/ 1106 w 3260"/>
                <a:gd name="T7" fmla="*/ 44 h 257"/>
                <a:gd name="T8" fmla="*/ 1629 w 3260"/>
                <a:gd name="T9" fmla="*/ 64 h 257"/>
                <a:gd name="T10" fmla="*/ 2148 w 3260"/>
                <a:gd name="T11" fmla="*/ 136 h 257"/>
                <a:gd name="T12" fmla="*/ 2816 w 3260"/>
                <a:gd name="T13" fmla="*/ 240 h 257"/>
                <a:gd name="T14" fmla="*/ 3260 w 3260"/>
                <a:gd name="T15" fmla="*/ 221 h 257"/>
                <a:gd name="T16" fmla="*/ 2819 w 3260"/>
                <a:gd name="T17" fmla="*/ 209 h 257"/>
                <a:gd name="T18" fmla="*/ 2153 w 3260"/>
                <a:gd name="T19" fmla="*/ 105 h 257"/>
                <a:gd name="T20" fmla="*/ 1632 w 3260"/>
                <a:gd name="T21" fmla="*/ 33 h 257"/>
                <a:gd name="T22" fmla="*/ 1105 w 3260"/>
                <a:gd name="T23" fmla="*/ 12 h 257"/>
                <a:gd name="T24" fmla="*/ 434 w 3260"/>
                <a:gd name="T25" fmla="*/ 104 h 257"/>
                <a:gd name="T26" fmla="*/ 0 w 3260"/>
                <a:gd name="T27" fmla="*/ 181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60" h="257">
                  <a:moveTo>
                    <a:pt x="0" y="181"/>
                  </a:moveTo>
                  <a:cubicBezTo>
                    <a:pt x="0" y="195"/>
                    <a:pt x="0" y="195"/>
                    <a:pt x="0" y="195"/>
                  </a:cubicBezTo>
                  <a:cubicBezTo>
                    <a:pt x="114" y="194"/>
                    <a:pt x="295" y="166"/>
                    <a:pt x="441" y="134"/>
                  </a:cubicBezTo>
                  <a:cubicBezTo>
                    <a:pt x="538" y="110"/>
                    <a:pt x="832" y="51"/>
                    <a:pt x="1106" y="44"/>
                  </a:cubicBezTo>
                  <a:cubicBezTo>
                    <a:pt x="1380" y="32"/>
                    <a:pt x="1629" y="65"/>
                    <a:pt x="1629" y="64"/>
                  </a:cubicBezTo>
                  <a:cubicBezTo>
                    <a:pt x="1629" y="63"/>
                    <a:pt x="1877" y="91"/>
                    <a:pt x="2148" y="136"/>
                  </a:cubicBezTo>
                  <a:cubicBezTo>
                    <a:pt x="2420" y="177"/>
                    <a:pt x="2715" y="233"/>
                    <a:pt x="2816" y="240"/>
                  </a:cubicBezTo>
                  <a:cubicBezTo>
                    <a:pt x="3001" y="257"/>
                    <a:pt x="3108" y="250"/>
                    <a:pt x="3260" y="221"/>
                  </a:cubicBezTo>
                  <a:cubicBezTo>
                    <a:pt x="3106" y="230"/>
                    <a:pt x="3002" y="226"/>
                    <a:pt x="2819" y="209"/>
                  </a:cubicBezTo>
                  <a:cubicBezTo>
                    <a:pt x="2720" y="202"/>
                    <a:pt x="2426" y="147"/>
                    <a:pt x="2153" y="105"/>
                  </a:cubicBezTo>
                  <a:cubicBezTo>
                    <a:pt x="1882" y="60"/>
                    <a:pt x="1632" y="32"/>
                    <a:pt x="1632" y="33"/>
                  </a:cubicBezTo>
                  <a:cubicBezTo>
                    <a:pt x="1632" y="34"/>
                    <a:pt x="1382" y="0"/>
                    <a:pt x="1105" y="12"/>
                  </a:cubicBezTo>
                  <a:cubicBezTo>
                    <a:pt x="828" y="19"/>
                    <a:pt x="531" y="79"/>
                    <a:pt x="434" y="104"/>
                  </a:cubicBezTo>
                  <a:cubicBezTo>
                    <a:pt x="255" y="143"/>
                    <a:pt x="154" y="169"/>
                    <a:pt x="0" y="18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5" name="Titel 1"/>
          <p:cNvSpPr txBox="1">
            <a:spLocks/>
          </p:cNvSpPr>
          <p:nvPr/>
        </p:nvSpPr>
        <p:spPr>
          <a:xfrm>
            <a:off x="243031" y="238543"/>
            <a:ext cx="8657327" cy="616455"/>
          </a:xfrm>
          <a:prstGeom prst="rect">
            <a:avLst/>
          </a:prstGeom>
        </p:spPr>
        <p:txBody>
          <a:bodyPr/>
          <a:lstStyle/>
          <a:p>
            <a:pPr lvl="0">
              <a:spcBef>
                <a:spcPct val="0"/>
              </a:spcBef>
              <a:defRPr/>
            </a:pPr>
            <a:r>
              <a:rPr lang="pl-PL" sz="3200" b="1" dirty="0" smtClean="0">
                <a:latin typeface="+mj-lt"/>
                <a:ea typeface="+mj-ea"/>
                <a:cs typeface="+mj-cs"/>
              </a:rPr>
              <a:t>Sposób przygotowania oferty</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feld 10"/>
          <p:cNvSpPr txBox="1"/>
          <p:nvPr/>
        </p:nvSpPr>
        <p:spPr>
          <a:xfrm>
            <a:off x="242919" y="2065283"/>
            <a:ext cx="8657439" cy="1323439"/>
          </a:xfrm>
          <a:prstGeom prst="rect">
            <a:avLst/>
          </a:prstGeom>
          <a:noFill/>
        </p:spPr>
        <p:txBody>
          <a:bodyPr wrap="square" rtlCol="0">
            <a:spAutoFit/>
          </a:bodyPr>
          <a:lstStyle/>
          <a:p>
            <a:pPr lvl="0" algn="just"/>
            <a:r>
              <a:rPr lang="pl-PL" sz="2000" dirty="0">
                <a:latin typeface="Arial Narrow" panose="020B0606020202030204" pitchFamily="34" charset="0"/>
              </a:rPr>
              <a:t>6</a:t>
            </a:r>
            <a:r>
              <a:rPr lang="pl-PL" sz="2000" dirty="0" smtClean="0">
                <a:latin typeface="Arial Narrow" panose="020B0606020202030204" pitchFamily="34" charset="0"/>
              </a:rPr>
              <a:t>. Realizator </a:t>
            </a:r>
            <a:r>
              <a:rPr lang="pl-PL" sz="2000" dirty="0">
                <a:latin typeface="Arial Narrow" panose="020B0606020202030204" pitchFamily="34" charset="0"/>
              </a:rPr>
              <a:t>zadania publicznego zobowiązany jest do prowadzenia zajęć zgodnie z harmonogramem realizacji zadania publicznego, stanowiącego załącznik do umowy </a:t>
            </a:r>
            <a:endParaRPr lang="pl-PL" sz="2000" dirty="0" smtClean="0">
              <a:latin typeface="Arial Narrow" panose="020B0606020202030204" pitchFamily="34" charset="0"/>
            </a:endParaRPr>
          </a:p>
          <a:p>
            <a:pPr lvl="0" algn="just"/>
            <a:r>
              <a:rPr lang="pl-PL" sz="2000" dirty="0" smtClean="0">
                <a:latin typeface="Arial Narrow" panose="020B0606020202030204" pitchFamily="34" charset="0"/>
              </a:rPr>
              <a:t>o wsparcie realizacji zadania publicznego.</a:t>
            </a:r>
            <a:endParaRPr lang="pl-PL" sz="2000" dirty="0">
              <a:latin typeface="Arial Narrow" panose="020B0606020202030204" pitchFamily="34" charset="0"/>
            </a:endParaRPr>
          </a:p>
          <a:p>
            <a:pPr algn="just"/>
            <a:endParaRPr lang="pl-PL" sz="2000" dirty="0">
              <a:latin typeface="Arial Narrow" panose="020B0606020202030204" pitchFamily="34" charset="0"/>
            </a:endParaRPr>
          </a:p>
        </p:txBody>
      </p:sp>
      <p:sp>
        <p:nvSpPr>
          <p:cNvPr id="10" name="Symbol zastępczy numeru slajdu 9"/>
          <p:cNvSpPr>
            <a:spLocks noGrp="1"/>
          </p:cNvSpPr>
          <p:nvPr>
            <p:ph type="sldNum" sz="quarter" idx="12"/>
          </p:nvPr>
        </p:nvSpPr>
        <p:spPr/>
        <p:txBody>
          <a:bodyPr/>
          <a:lstStyle/>
          <a:p>
            <a:fld id="{9DC1E638-3F78-4E0D-883A-B278700C48C0}" type="slidenum">
              <a:rPr lang="de-DE" smtClean="0"/>
              <a:pPr/>
              <a:t>9</a:t>
            </a:fld>
            <a:endParaRPr lang="de-DE" dirty="0"/>
          </a:p>
        </p:txBody>
      </p:sp>
    </p:spTree>
    <p:extLst>
      <p:ext uri="{BB962C8B-B14F-4D97-AF65-F5344CB8AC3E}">
        <p14:creationId xmlns:p14="http://schemas.microsoft.com/office/powerpoint/2010/main" val="179119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NCLMASTER" val="1"/>
  <p:tag name="SLIDESPERROW" val="3"/>
  <p:tag name="THUMBWIDTH" val="160"/>
</p:tagLst>
</file>

<file path=ppt/theme/theme1.xml><?xml version="1.0" encoding="utf-8"?>
<a:theme xmlns:a="http://schemas.openxmlformats.org/drawingml/2006/main" name="Larissa-Design">
  <a:themeElements>
    <a:clrScheme name="Standard">
      <a:dk1>
        <a:sysClr val="windowText" lastClr="000000"/>
      </a:dk1>
      <a:lt1>
        <a:sysClr val="window" lastClr="FFFFFF"/>
      </a:lt1>
      <a:dk2>
        <a:srgbClr val="000000"/>
      </a:dk2>
      <a:lt2>
        <a:srgbClr val="F8F8F8"/>
      </a:lt2>
      <a:accent1>
        <a:srgbClr val="2A79FF"/>
      </a:accent1>
      <a:accent2>
        <a:srgbClr val="B2B2B2"/>
      </a:accent2>
      <a:accent3>
        <a:srgbClr val="969696"/>
      </a:accent3>
      <a:accent4>
        <a:srgbClr val="808080"/>
      </a:accent4>
      <a:accent5>
        <a:srgbClr val="5F5F5F"/>
      </a:accent5>
      <a:accent6>
        <a:srgbClr val="474747"/>
      </a:accent6>
      <a:hlink>
        <a:srgbClr val="C00000"/>
      </a:hlink>
      <a:folHlink>
        <a:srgbClr val="FFC0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FFFFFF"/>
        </a:solidFill>
        <a:ln w="12700">
          <a:solidFill>
            <a:srgbClr val="C0C0C0"/>
          </a:solidFill>
          <a:miter lim="800000"/>
          <a:headEnd/>
          <a:tailEnd/>
        </a:ln>
        <a:effectLst>
          <a:outerShdw blurRad="127000" dist="63500" dir="2700000" algn="tl" rotWithShape="0">
            <a:prstClr val="black">
              <a:alpha val="40000"/>
            </a:prstClr>
          </a:outerShdw>
        </a:effectLst>
      </a:spPr>
      <a:bodyPr lIns="108000" tIns="108000" rIns="144000" bIns="72000"/>
      <a:lstStyle>
        <a:defPPr marL="190800" indent="-190800">
          <a:lnSpc>
            <a:spcPct val="95000"/>
          </a:lnSpc>
          <a:spcAft>
            <a:spcPts val="800"/>
          </a:spcAft>
          <a:buClr>
            <a:srgbClr val="969696"/>
          </a:buClr>
          <a:buFont typeface="Wingdings" pitchFamily="2" charset="2"/>
          <a:buChar char="§"/>
          <a:defRPr sz="1600" noProof="1">
            <a:solidFill>
              <a:srgbClr val="000000"/>
            </a:solidFill>
            <a:cs typeface="Arial" charset="0"/>
          </a:defRPr>
        </a:defPPr>
      </a:lstStyle>
    </a:spDef>
  </a:objectDefaults>
  <a:extraClrSchemeLst/>
</a:theme>
</file>

<file path=ppt/theme/theme2.xml><?xml version="1.0" encoding="utf-8"?>
<a:theme xmlns:a="http://schemas.openxmlformats.org/drawingml/2006/main" name="8_Larissa-Design">
  <a:themeElements>
    <a:clrScheme name="Standard">
      <a:dk1>
        <a:sysClr val="windowText" lastClr="000000"/>
      </a:dk1>
      <a:lt1>
        <a:sysClr val="window" lastClr="FFFFFF"/>
      </a:lt1>
      <a:dk2>
        <a:srgbClr val="000000"/>
      </a:dk2>
      <a:lt2>
        <a:srgbClr val="F8F8F8"/>
      </a:lt2>
      <a:accent1>
        <a:srgbClr val="2A79FF"/>
      </a:accent1>
      <a:accent2>
        <a:srgbClr val="B2B2B2"/>
      </a:accent2>
      <a:accent3>
        <a:srgbClr val="969696"/>
      </a:accent3>
      <a:accent4>
        <a:srgbClr val="808080"/>
      </a:accent4>
      <a:accent5>
        <a:srgbClr val="5F5F5F"/>
      </a:accent5>
      <a:accent6>
        <a:srgbClr val="474747"/>
      </a:accent6>
      <a:hlink>
        <a:srgbClr val="C00000"/>
      </a:hlink>
      <a:folHlink>
        <a:srgbClr val="FFC0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FFFFFF"/>
        </a:solidFill>
        <a:ln w="12700">
          <a:solidFill>
            <a:srgbClr val="C0C0C0"/>
          </a:solidFill>
          <a:miter lim="800000"/>
          <a:headEnd/>
          <a:tailEnd/>
        </a:ln>
        <a:effectLst>
          <a:outerShdw blurRad="127000" dist="63500" dir="2700000" algn="tl" rotWithShape="0">
            <a:prstClr val="black">
              <a:alpha val="40000"/>
            </a:prstClr>
          </a:outerShdw>
        </a:effectLst>
      </a:spPr>
      <a:bodyPr lIns="108000" tIns="108000" rIns="144000" bIns="72000"/>
      <a:lstStyle>
        <a:defPPr marL="190800" indent="-190800">
          <a:lnSpc>
            <a:spcPct val="95000"/>
          </a:lnSpc>
          <a:spcAft>
            <a:spcPts val="800"/>
          </a:spcAft>
          <a:buClr>
            <a:srgbClr val="969696"/>
          </a:buClr>
          <a:buFont typeface="Wingdings" pitchFamily="2" charset="2"/>
          <a:buChar char="§"/>
          <a:defRPr sz="1600" noProof="1">
            <a:solidFill>
              <a:srgbClr val="000000"/>
            </a:solidFill>
            <a:cs typeface="Arial" charset="0"/>
          </a:defRPr>
        </a:defPPr>
      </a:lstStyle>
    </a:spDef>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4191</TotalTime>
  <Words>2590</Words>
  <Application>Microsoft Office PowerPoint</Application>
  <PresentationFormat>Pokaz na ekranie (4:3)</PresentationFormat>
  <Paragraphs>484</Paragraphs>
  <Slides>58</Slides>
  <Notes>1</Notes>
  <HiddenSlides>0</HiddenSlides>
  <MMClips>0</MMClips>
  <ScaleCrop>false</ScaleCrop>
  <HeadingPairs>
    <vt:vector size="4" baseType="variant">
      <vt:variant>
        <vt:lpstr>Motyw</vt:lpstr>
      </vt:variant>
      <vt:variant>
        <vt:i4>2</vt:i4>
      </vt:variant>
      <vt:variant>
        <vt:lpstr>Tytuły slajdów</vt:lpstr>
      </vt:variant>
      <vt:variant>
        <vt:i4>58</vt:i4>
      </vt:variant>
    </vt:vector>
  </HeadingPairs>
  <TitlesOfParts>
    <vt:vector size="60" baseType="lpstr">
      <vt:lpstr>Larissa-Design</vt:lpstr>
      <vt:lpstr>8_Larissa-Design</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Inscale GmbH</Company>
  <LinksUpToDate>false</LinksUpToDate>
  <SharedDoc>false</SharedDoc>
  <HyperlinkBase>www.presentationload.de</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FP100_Science-Education-Templates_DE</dc:title>
  <dc:creator>Jan Solarz</dc:creator>
  <dc:description>Professionelle PowerPoint Vorlagen zum Download</dc:description>
  <cp:lastModifiedBy>jsolarz</cp:lastModifiedBy>
  <cp:revision>1757</cp:revision>
  <cp:lastPrinted>2015-02-27T10:43:29Z</cp:lastPrinted>
  <dcterms:created xsi:type="dcterms:W3CDTF">2010-05-21T10:35:54Z</dcterms:created>
  <dcterms:modified xsi:type="dcterms:W3CDTF">2015-03-04T06:52:06Z</dcterms:modified>
</cp:coreProperties>
</file>